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notesSlides/notesSlide3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 id="2147484195" r:id="rId2"/>
    <p:sldMasterId id="2147484207" r:id="rId3"/>
    <p:sldMasterId id="2147484219" r:id="rId4"/>
    <p:sldMasterId id="2147484231" r:id="rId5"/>
  </p:sldMasterIdLst>
  <p:notesMasterIdLst>
    <p:notesMasterId r:id="rId46"/>
  </p:notesMasterIdLst>
  <p:handoutMasterIdLst>
    <p:handoutMasterId r:id="rId47"/>
  </p:handoutMasterIdLst>
  <p:sldIdLst>
    <p:sldId id="317" r:id="rId6"/>
    <p:sldId id="261" r:id="rId7"/>
    <p:sldId id="257" r:id="rId8"/>
    <p:sldId id="263" r:id="rId9"/>
    <p:sldId id="264" r:id="rId10"/>
    <p:sldId id="271" r:id="rId11"/>
    <p:sldId id="265" r:id="rId12"/>
    <p:sldId id="267" r:id="rId13"/>
    <p:sldId id="266" r:id="rId14"/>
    <p:sldId id="268" r:id="rId15"/>
    <p:sldId id="273" r:id="rId16"/>
    <p:sldId id="274" r:id="rId17"/>
    <p:sldId id="275" r:id="rId18"/>
    <p:sldId id="276" r:id="rId19"/>
    <p:sldId id="277" r:id="rId20"/>
    <p:sldId id="278" r:id="rId21"/>
    <p:sldId id="279" r:id="rId22"/>
    <p:sldId id="282" r:id="rId23"/>
    <p:sldId id="283" r:id="rId24"/>
    <p:sldId id="284" r:id="rId25"/>
    <p:sldId id="286" r:id="rId26"/>
    <p:sldId id="287" r:id="rId27"/>
    <p:sldId id="288" r:id="rId28"/>
    <p:sldId id="289" r:id="rId29"/>
    <p:sldId id="290" r:id="rId30"/>
    <p:sldId id="291" r:id="rId31"/>
    <p:sldId id="292" r:id="rId32"/>
    <p:sldId id="294" r:id="rId33"/>
    <p:sldId id="293" r:id="rId34"/>
    <p:sldId id="304" r:id="rId35"/>
    <p:sldId id="297" r:id="rId36"/>
    <p:sldId id="296" r:id="rId37"/>
    <p:sldId id="298" r:id="rId38"/>
    <p:sldId id="303" r:id="rId39"/>
    <p:sldId id="299" r:id="rId40"/>
    <p:sldId id="300" r:id="rId41"/>
    <p:sldId id="302" r:id="rId42"/>
    <p:sldId id="301" r:id="rId43"/>
    <p:sldId id="312" r:id="rId44"/>
    <p:sldId id="316" r:id="rId45"/>
  </p:sldIdLst>
  <p:sldSz cx="9144000" cy="6858000" type="screen4x3"/>
  <p:notesSz cx="6858000" cy="9296400"/>
  <p:defaultTextStyle>
    <a:defPPr>
      <a:defRPr lang="en-US"/>
    </a:defPPr>
    <a:lvl1pPr algn="l" rtl="0" fontAlgn="base">
      <a:spcBef>
        <a:spcPct val="0"/>
      </a:spcBef>
      <a:spcAft>
        <a:spcPct val="0"/>
      </a:spcAft>
      <a:defRPr sz="2000" kern="1200">
        <a:solidFill>
          <a:schemeClr val="tx1"/>
        </a:solidFill>
        <a:latin typeface="Arial" charset="0"/>
        <a:ea typeface="+mn-ea"/>
        <a:cs typeface="Arial" charset="0"/>
      </a:defRPr>
    </a:lvl1pPr>
    <a:lvl2pPr marL="457200" algn="l" rtl="0" fontAlgn="base">
      <a:spcBef>
        <a:spcPct val="0"/>
      </a:spcBef>
      <a:spcAft>
        <a:spcPct val="0"/>
      </a:spcAft>
      <a:defRPr sz="2000" kern="1200">
        <a:solidFill>
          <a:schemeClr val="tx1"/>
        </a:solidFill>
        <a:latin typeface="Arial" charset="0"/>
        <a:ea typeface="+mn-ea"/>
        <a:cs typeface="Arial" charset="0"/>
      </a:defRPr>
    </a:lvl2pPr>
    <a:lvl3pPr marL="914400" algn="l" rtl="0" fontAlgn="base">
      <a:spcBef>
        <a:spcPct val="0"/>
      </a:spcBef>
      <a:spcAft>
        <a:spcPct val="0"/>
      </a:spcAft>
      <a:defRPr sz="2000" kern="1200">
        <a:solidFill>
          <a:schemeClr val="tx1"/>
        </a:solidFill>
        <a:latin typeface="Arial" charset="0"/>
        <a:ea typeface="+mn-ea"/>
        <a:cs typeface="Arial" charset="0"/>
      </a:defRPr>
    </a:lvl3pPr>
    <a:lvl4pPr marL="1371600" algn="l" rtl="0" fontAlgn="base">
      <a:spcBef>
        <a:spcPct val="0"/>
      </a:spcBef>
      <a:spcAft>
        <a:spcPct val="0"/>
      </a:spcAft>
      <a:defRPr sz="2000" kern="1200">
        <a:solidFill>
          <a:schemeClr val="tx1"/>
        </a:solidFill>
        <a:latin typeface="Arial" charset="0"/>
        <a:ea typeface="+mn-ea"/>
        <a:cs typeface="Arial" charset="0"/>
      </a:defRPr>
    </a:lvl4pPr>
    <a:lvl5pPr marL="1828800" algn="l" rtl="0" fontAlgn="base">
      <a:spcBef>
        <a:spcPct val="0"/>
      </a:spcBef>
      <a:spcAft>
        <a:spcPct val="0"/>
      </a:spcAft>
      <a:defRPr sz="2000" kern="1200">
        <a:solidFill>
          <a:schemeClr val="tx1"/>
        </a:solidFill>
        <a:latin typeface="Arial" charset="0"/>
        <a:ea typeface="+mn-ea"/>
        <a:cs typeface="Arial" charset="0"/>
      </a:defRPr>
    </a:lvl5pPr>
    <a:lvl6pPr marL="2286000" algn="l" defTabSz="914400" rtl="0" eaLnBrk="1" latinLnBrk="0" hangingPunct="1">
      <a:defRPr sz="2000" kern="1200">
        <a:solidFill>
          <a:schemeClr val="tx1"/>
        </a:solidFill>
        <a:latin typeface="Arial" charset="0"/>
        <a:ea typeface="+mn-ea"/>
        <a:cs typeface="Arial" charset="0"/>
      </a:defRPr>
    </a:lvl6pPr>
    <a:lvl7pPr marL="2743200" algn="l" defTabSz="914400" rtl="0" eaLnBrk="1" latinLnBrk="0" hangingPunct="1">
      <a:defRPr sz="2000" kern="1200">
        <a:solidFill>
          <a:schemeClr val="tx1"/>
        </a:solidFill>
        <a:latin typeface="Arial" charset="0"/>
        <a:ea typeface="+mn-ea"/>
        <a:cs typeface="Arial" charset="0"/>
      </a:defRPr>
    </a:lvl7pPr>
    <a:lvl8pPr marL="3200400" algn="l" defTabSz="914400" rtl="0" eaLnBrk="1" latinLnBrk="0" hangingPunct="1">
      <a:defRPr sz="2000" kern="1200">
        <a:solidFill>
          <a:schemeClr val="tx1"/>
        </a:solidFill>
        <a:latin typeface="Arial" charset="0"/>
        <a:ea typeface="+mn-ea"/>
        <a:cs typeface="Arial" charset="0"/>
      </a:defRPr>
    </a:lvl8pPr>
    <a:lvl9pPr marL="3657600" algn="l" defTabSz="914400" rtl="0" eaLnBrk="1" latinLnBrk="0" hangingPunct="1">
      <a:defRPr sz="20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072D0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85000" autoAdjust="0"/>
  </p:normalViewPr>
  <p:slideViewPr>
    <p:cSldViewPr>
      <p:cViewPr varScale="1">
        <p:scale>
          <a:sx n="66" d="100"/>
          <a:sy n="66" d="100"/>
        </p:scale>
        <p:origin x="-128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896"/>
    </p:cViewPr>
  </p:sorterViewPr>
  <p:notesViewPr>
    <p:cSldViewPr>
      <p:cViewPr varScale="1">
        <p:scale>
          <a:sx n="63" d="100"/>
          <a:sy n="63" d="100"/>
        </p:scale>
        <p:origin x="-1824" y="-102"/>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7586" name="Rectangle 2"/>
          <p:cNvSpPr>
            <a:spLocks noGrp="1" noChangeArrowheads="1"/>
          </p:cNvSpPr>
          <p:nvPr>
            <p:ph type="hdr" sz="quarter"/>
          </p:nvPr>
        </p:nvSpPr>
        <p:spPr bwMode="auto">
          <a:xfrm>
            <a:off x="1" y="0"/>
            <a:ext cx="2972421"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a:lvl1pPr>
          </a:lstStyle>
          <a:p>
            <a:pPr>
              <a:defRPr/>
            </a:pPr>
            <a:endParaRPr lang="en-US"/>
          </a:p>
        </p:txBody>
      </p:sp>
      <p:sp>
        <p:nvSpPr>
          <p:cNvPr id="67587" name="Rectangle 3"/>
          <p:cNvSpPr>
            <a:spLocks noGrp="1" noChangeArrowheads="1"/>
          </p:cNvSpPr>
          <p:nvPr>
            <p:ph type="dt" sz="quarter" idx="1"/>
          </p:nvPr>
        </p:nvSpPr>
        <p:spPr bwMode="auto">
          <a:xfrm>
            <a:off x="3884027" y="0"/>
            <a:ext cx="2972421"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a:lvl1pPr>
          </a:lstStyle>
          <a:p>
            <a:pPr>
              <a:defRPr/>
            </a:pPr>
            <a:endParaRPr lang="en-US"/>
          </a:p>
        </p:txBody>
      </p:sp>
      <p:sp>
        <p:nvSpPr>
          <p:cNvPr id="67588" name="Rectangle 4"/>
          <p:cNvSpPr>
            <a:spLocks noGrp="1" noChangeArrowheads="1"/>
          </p:cNvSpPr>
          <p:nvPr>
            <p:ph type="ftr" sz="quarter" idx="2"/>
          </p:nvPr>
        </p:nvSpPr>
        <p:spPr bwMode="auto">
          <a:xfrm>
            <a:off x="1" y="8829675"/>
            <a:ext cx="2972421"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a:lvl1pPr>
          </a:lstStyle>
          <a:p>
            <a:pPr>
              <a:defRPr/>
            </a:pPr>
            <a:endParaRPr lang="en-US"/>
          </a:p>
        </p:txBody>
      </p:sp>
      <p:sp>
        <p:nvSpPr>
          <p:cNvPr id="67589" name="Rectangle 5"/>
          <p:cNvSpPr>
            <a:spLocks noGrp="1" noChangeArrowheads="1"/>
          </p:cNvSpPr>
          <p:nvPr>
            <p:ph type="sldNum" sz="quarter" idx="3"/>
          </p:nvPr>
        </p:nvSpPr>
        <p:spPr bwMode="auto">
          <a:xfrm>
            <a:off x="3884027" y="8829675"/>
            <a:ext cx="2972421"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a:lvl1pPr>
          </a:lstStyle>
          <a:p>
            <a:pPr>
              <a:defRPr/>
            </a:pPr>
            <a:fld id="{97831E6C-3FEE-46A8-8169-B442DA4CC969}"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 y="0"/>
            <a:ext cx="2972421"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a:lvl1pPr>
          </a:lstStyle>
          <a:p>
            <a:pPr>
              <a:defRPr/>
            </a:pPr>
            <a:endParaRPr lang="en-US"/>
          </a:p>
        </p:txBody>
      </p:sp>
      <p:sp>
        <p:nvSpPr>
          <p:cNvPr id="34819" name="Rectangle 3"/>
          <p:cNvSpPr>
            <a:spLocks noGrp="1" noChangeArrowheads="1"/>
          </p:cNvSpPr>
          <p:nvPr>
            <p:ph type="dt" idx="1"/>
          </p:nvPr>
        </p:nvSpPr>
        <p:spPr bwMode="auto">
          <a:xfrm>
            <a:off x="3884027" y="0"/>
            <a:ext cx="2972421"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a:lvl1pPr>
          </a:lstStyle>
          <a:p>
            <a:pPr>
              <a:defRPr/>
            </a:pPr>
            <a:endParaRPr lang="en-US"/>
          </a:p>
        </p:txBody>
      </p:sp>
      <p:sp>
        <p:nvSpPr>
          <p:cNvPr id="62468"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6421" y="4416426"/>
            <a:ext cx="5485158"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4822" name="Rectangle 6"/>
          <p:cNvSpPr>
            <a:spLocks noGrp="1" noChangeArrowheads="1"/>
          </p:cNvSpPr>
          <p:nvPr>
            <p:ph type="ftr" sz="quarter" idx="4"/>
          </p:nvPr>
        </p:nvSpPr>
        <p:spPr bwMode="auto">
          <a:xfrm>
            <a:off x="1" y="8829675"/>
            <a:ext cx="2972421"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a:lvl1pPr>
          </a:lstStyle>
          <a:p>
            <a:pPr>
              <a:defRPr/>
            </a:pPr>
            <a:endParaRPr lang="en-US"/>
          </a:p>
        </p:txBody>
      </p:sp>
      <p:sp>
        <p:nvSpPr>
          <p:cNvPr id="34823" name="Rectangle 7"/>
          <p:cNvSpPr>
            <a:spLocks noGrp="1" noChangeArrowheads="1"/>
          </p:cNvSpPr>
          <p:nvPr>
            <p:ph type="sldNum" sz="quarter" idx="5"/>
          </p:nvPr>
        </p:nvSpPr>
        <p:spPr bwMode="auto">
          <a:xfrm>
            <a:off x="3884027" y="8829675"/>
            <a:ext cx="2972421"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a:lvl1pPr>
          </a:lstStyle>
          <a:p>
            <a:pPr>
              <a:defRPr/>
            </a:pPr>
            <a:fld id="{6B0BF95C-F370-4560-9464-68E8AA000C7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D67641E1-ED97-478D-9BDE-042D0B1BAA2F}" type="slidenum">
              <a:rPr lang="en-US" smtClean="0"/>
              <a:pPr/>
              <a:t>2</a:t>
            </a:fld>
            <a:endParaRPr lang="en-US" smtClean="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r>
              <a:rPr lang="en-US" smtClean="0"/>
              <a:t>Are you expected to teach each child at their level according to their learning styles while having 20 – 22 students in your room?  The Daily Five structure allows you to do this while the rest of the class is actively engaged in reading and writing activities.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4919EA06-6CDC-4057-A2C8-B6030EC76C72}" type="slidenum">
              <a:rPr lang="en-US" smtClean="0"/>
              <a:pPr/>
              <a:t>11</a:t>
            </a:fld>
            <a:endParaRPr lang="en-US" smtClean="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r>
              <a:rPr lang="en-US" smtClean="0"/>
              <a:t>Trusting children is the underpinning of what makes the Daily Five work.  When trust is combined with explicit instruction, our students acquire the skills necessary to become independent learners.  The Daily Five works because we gradually build behaviors that can be sustained over time so children can easily be trusted to manage on their own.</a:t>
            </a:r>
          </a:p>
          <a:p>
            <a:pPr eaLnBrk="1" hangingPunct="1"/>
            <a:endParaRPr lang="en-US" smtClean="0"/>
          </a:p>
          <a:p>
            <a:pPr eaLnBrk="1" hangingPunct="1"/>
            <a:r>
              <a:rPr lang="en-US" smtClean="0"/>
              <a:t>Although giving children the power to choose makes us a little nervous, it puts them in charge of their own learning, is self motivating and will improve their skills.  Purpose + Choice = Motivation.  </a:t>
            </a:r>
          </a:p>
          <a:p>
            <a:pPr eaLnBrk="1" hangingPunct="1"/>
            <a:endParaRPr lang="en-US" smtClean="0"/>
          </a:p>
          <a:p>
            <a:pPr eaLnBrk="1" hangingPunct="1"/>
            <a:r>
              <a:rPr lang="en-US" smtClean="0"/>
              <a:t>A sense of community provides members with ownership to hold others accountable for behaviors of effort, learning, order, and kindness.  During Daily Five the class becomes a community that works together to encourage and support each other.</a:t>
            </a:r>
          </a:p>
          <a:p>
            <a:pPr eaLnBrk="1" hangingPunct="1"/>
            <a:endParaRPr lang="en-US" smtClean="0"/>
          </a:p>
          <a:p>
            <a:pPr eaLnBrk="1" hangingPunct="1"/>
            <a:endParaRPr lang="en-US" smtClean="0"/>
          </a:p>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3F561DD0-E1DE-4483-AD40-C2871C7F1E23}" type="slidenum">
              <a:rPr lang="en-US" smtClean="0"/>
              <a:pPr/>
              <a:t>12</a:t>
            </a:fld>
            <a:endParaRPr lang="en-US" smtClean="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E1E8EA45-FC03-4D6B-BE6B-2B03F1200519}" type="slidenum">
              <a:rPr lang="en-US" smtClean="0"/>
              <a:pPr/>
              <a:t>13</a:t>
            </a:fld>
            <a:endParaRPr lang="en-US" smtClean="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E0777C9B-F1BF-4463-8298-F0E7CA17E236}" type="slidenum">
              <a:rPr lang="en-US" smtClean="0"/>
              <a:pPr/>
              <a:t>14</a:t>
            </a:fld>
            <a:endParaRPr lang="en-US"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5A1AF2DC-AE75-47F2-B8FF-E156726A96CF}" type="slidenum">
              <a:rPr lang="en-US" smtClean="0"/>
              <a:pPr/>
              <a:t>15</a:t>
            </a:fld>
            <a:endParaRPr lang="en-US" smtClean="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r>
              <a:rPr lang="en-US" smtClean="0"/>
              <a:t>The feeling that reading is so important they can’t and won’t let anything get in their way. (Story of principal in room and little girl talking to him.)</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D856AD7A-BB3C-4338-9805-10871587BF77}" type="slidenum">
              <a:rPr lang="en-US" smtClean="0"/>
              <a:pPr/>
              <a:t>16</a:t>
            </a:fld>
            <a:endParaRPr lang="en-US" smtClean="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eaLnBrk="1" hangingPunct="1"/>
            <a:r>
              <a:rPr lang="en-US" smtClean="0"/>
              <a:t>Gail at gym… if you start with a task children have no stamina for or lack the ability to do, they are doomed for frustration and failure.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78467B5A-755B-4E66-85E8-F139EBDB4B65}" type="slidenum">
              <a:rPr lang="en-US" smtClean="0"/>
              <a:pPr/>
              <a:t>17</a:t>
            </a:fld>
            <a:endParaRPr lang="en-US" smtClean="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CC2695FD-F0ED-4976-BD77-2DD5C3E4913A}" type="slidenum">
              <a:rPr lang="en-US" smtClean="0"/>
              <a:pPr/>
              <a:t>18</a:t>
            </a:fld>
            <a:endParaRPr lang="en-US" smtClean="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D8429DA4-7D72-4786-B2EF-9EC4BD7B30B0}" type="slidenum">
              <a:rPr lang="en-US" smtClean="0"/>
              <a:pPr/>
              <a:t>19</a:t>
            </a:fld>
            <a:endParaRPr lang="en-US" smtClean="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FE36C4BD-97E8-4F86-965F-E6609EF1B67A}" type="slidenum">
              <a:rPr lang="en-US" smtClean="0"/>
              <a:pPr/>
              <a:t>20</a:t>
            </a:fld>
            <a:endParaRPr lang="en-US" smtClean="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E159600A-FECE-4B4F-A74C-A17C66F457FC}" type="slidenum">
              <a:rPr lang="en-US" smtClean="0"/>
              <a:pPr/>
              <a:t>3</a:t>
            </a:fld>
            <a:endParaRPr lang="en-US" smtClean="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52E6AE81-DF69-4EDD-A6A0-4CCF062348FC}" type="slidenum">
              <a:rPr lang="en-US" smtClean="0"/>
              <a:pPr/>
              <a:t>21</a:t>
            </a:fld>
            <a:endParaRPr lang="en-US" smtClean="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0CB7D4A4-872D-46AE-8DDD-D1A2459B56B8}" type="slidenum">
              <a:rPr lang="en-US" smtClean="0"/>
              <a:pPr/>
              <a:t>22</a:t>
            </a:fld>
            <a:endParaRPr lang="en-US" smtClean="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340CEDEF-CA97-483E-B304-1D69D9A51E71}" type="slidenum">
              <a:rPr lang="en-US" smtClean="0"/>
              <a:pPr/>
              <a:t>23</a:t>
            </a:fld>
            <a:endParaRPr lang="en-US" smtClean="0"/>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A9E70A6C-FC38-452F-906E-2C534A806243}" type="slidenum">
              <a:rPr lang="en-US" smtClean="0"/>
              <a:pPr/>
              <a:t>24</a:t>
            </a:fld>
            <a:endParaRPr lang="en-US" smtClean="0"/>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pPr eaLnBrk="1" hangingPunct="1"/>
            <a:r>
              <a:rPr lang="en-US" smtClean="0"/>
              <a:t>Shoe story (P. 30 &amp; 31)</a:t>
            </a:r>
          </a:p>
          <a:p>
            <a:pPr eaLnBrk="1" hangingPunct="1"/>
            <a:endParaRPr lang="en-US" smtClean="0"/>
          </a:p>
          <a:p>
            <a:pPr eaLnBrk="1" hangingPunct="1"/>
            <a:r>
              <a:rPr lang="en-US" smtClean="0"/>
              <a:t>Variety of books….  Where are places you can get books to increase your library?</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E615051F-F95B-454C-A239-9A13F8FCA64B}" type="slidenum">
              <a:rPr lang="en-US" smtClean="0"/>
              <a:pPr/>
              <a:t>25</a:t>
            </a:fld>
            <a:endParaRPr lang="en-US" smtClean="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65BD056D-816B-4CF2-A554-384D6EC5E64E}" type="slidenum">
              <a:rPr lang="en-US" smtClean="0"/>
              <a:pPr/>
              <a:t>26</a:t>
            </a:fld>
            <a:endParaRPr lang="en-US" smtClean="0"/>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93BF552D-DE55-4994-9FFE-219247F28D95}" type="slidenum">
              <a:rPr lang="en-US" smtClean="0"/>
              <a:pPr/>
              <a:t>27</a:t>
            </a:fld>
            <a:endParaRPr lang="en-US" smtClean="0"/>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pPr eaLnBrk="1" hangingPunct="1">
              <a:buFontTx/>
              <a:buChar char="•"/>
            </a:pPr>
            <a:r>
              <a:rPr lang="en-US" smtClean="0"/>
              <a:t>Class auditorally brainstorms correct behaviors on I-chart</a:t>
            </a:r>
          </a:p>
          <a:p>
            <a:pPr eaLnBrk="1" hangingPunct="1">
              <a:buFontTx/>
              <a:buChar char="•"/>
            </a:pPr>
            <a:r>
              <a:rPr lang="en-US" smtClean="0"/>
              <a:t>Model these behaviors in front of class so they are seen visually</a:t>
            </a:r>
          </a:p>
          <a:p>
            <a:pPr eaLnBrk="1" hangingPunct="1">
              <a:buFontTx/>
              <a:buChar char="•"/>
            </a:pPr>
            <a:r>
              <a:rPr lang="en-US" smtClean="0"/>
              <a:t>Whole class then practices behaviors kinesthetically for 3 min., allowing the behaviors to be received and stored kinesthetically for all students through their muscle memories</a:t>
            </a:r>
          </a:p>
          <a:p>
            <a:pPr eaLnBrk="1" hangingPunct="1">
              <a:buFontTx/>
              <a:buChar char="•"/>
            </a:pPr>
            <a:r>
              <a:rPr lang="en-US" smtClean="0"/>
              <a:t>Daily review of I-chart, modeling of behaviors in all 3 memory systems, therefore becoming part of the children’s default behaviors.</a:t>
            </a:r>
          </a:p>
          <a:p>
            <a:pPr eaLnBrk="1" hangingPunct="1">
              <a:buFontTx/>
              <a:buChar char="•"/>
            </a:pPr>
            <a:endParaRPr lang="en-US" smtClean="0"/>
          </a:p>
          <a:p>
            <a:pPr eaLnBrk="1" hangingPunct="1">
              <a:buFontTx/>
              <a:buChar char="•"/>
            </a:pPr>
            <a:r>
              <a:rPr lang="en-US" smtClean="0"/>
              <a:t>3 min. practice is part of the process of successfully preparing children for extended periods of independent work.</a:t>
            </a:r>
          </a:p>
          <a:p>
            <a:pPr eaLnBrk="1" hangingPunct="1">
              <a:buFontTx/>
              <a:buChar char="•"/>
            </a:pPr>
            <a:r>
              <a:rPr lang="en-US" smtClean="0"/>
              <a:t>As soon as one child goes off task during practice time, a signal should be given to stopa nd gather students back together to review how it went.  We NEVER want children to continue with off-task behavior because they will train their muscle memory the wrong way.</a:t>
            </a:r>
          </a:p>
          <a:p>
            <a:pPr eaLnBrk="1" hangingPunct="1">
              <a:buFontTx/>
              <a:buChar char="•"/>
            </a:pPr>
            <a:r>
              <a:rPr lang="en-US" smtClean="0"/>
              <a:t>When all children are successful with 3 min, one min. is added to each practice.</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ED1B15D9-47F0-4D63-96A8-ABCE947E09F9}" type="slidenum">
              <a:rPr lang="en-US" smtClean="0"/>
              <a:pPr/>
              <a:t>28</a:t>
            </a:fld>
            <a:endParaRPr lang="en-US" smtClean="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7311B47F-F5B2-4F0A-98BC-516A78199203}" type="slidenum">
              <a:rPr lang="en-US" smtClean="0"/>
              <a:pPr/>
              <a:t>29</a:t>
            </a:fld>
            <a:endParaRPr lang="en-US" smtClean="0"/>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A20C15AB-F45C-4673-9E4B-89FD2A525355}" type="slidenum">
              <a:rPr lang="en-US" smtClean="0"/>
              <a:pPr/>
              <a:t>30</a:t>
            </a:fld>
            <a:endParaRPr lang="en-US" smtClean="0"/>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p:spPr>
        <p:txBody>
          <a:bodyPr/>
          <a:lstStyle/>
          <a:p>
            <a:pPr eaLnBrk="1" hangingPunct="1"/>
            <a:r>
              <a:rPr lang="en-US" smtClean="0"/>
              <a:t>Thumbs-up, in front of heart, to show they knew in their hearts they were independent and successful with that behavior.</a:t>
            </a:r>
          </a:p>
          <a:p>
            <a:pPr eaLnBrk="1" hangingPunct="1"/>
            <a:r>
              <a:rPr lang="en-US" smtClean="0"/>
              <a:t>Thumbs sideways if they thought they were someone independent and successful but could do better</a:t>
            </a:r>
          </a:p>
          <a:p>
            <a:pPr eaLnBrk="1" hangingPunct="1"/>
            <a:r>
              <a:rPr lang="en-US" smtClean="0"/>
              <a:t>Thumb is only for reflection, don’t worry about others</a:t>
            </a:r>
          </a:p>
          <a:p>
            <a:pPr eaLnBrk="1" hangingPunct="1"/>
            <a:r>
              <a:rPr lang="en-US" smtClean="0"/>
              <a:t>Don’t put thumb down… we are all works in progress and don’t want to encourage those who thrive on negative attention.</a:t>
            </a:r>
          </a:p>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4E968CC1-FBDE-4029-A882-537F721C6A55}" type="slidenum">
              <a:rPr lang="en-US" smtClean="0"/>
              <a:pPr/>
              <a:t>4</a:t>
            </a:fld>
            <a:endParaRPr lang="en-US" smtClean="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0D3CE265-61E3-49A4-B772-1AABF626B41C}" type="slidenum">
              <a:rPr lang="en-US" smtClean="0"/>
              <a:pPr/>
              <a:t>31</a:t>
            </a:fld>
            <a:endParaRPr lang="en-US" smtClean="0"/>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1E22268E-6306-4558-AD29-DC6386B24C5B}" type="slidenum">
              <a:rPr lang="en-US" smtClean="0"/>
              <a:pPr/>
              <a:t>32</a:t>
            </a:fld>
            <a:endParaRPr lang="en-US" smtClean="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97E870CE-3084-4D8C-B685-AC036CEE8440}" type="slidenum">
              <a:rPr lang="en-US" smtClean="0"/>
              <a:pPr/>
              <a:t>33</a:t>
            </a:fld>
            <a:endParaRPr lang="en-US" smtClean="0"/>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134265C6-337C-4BBE-8535-72121DA00F98}" type="slidenum">
              <a:rPr lang="en-US" smtClean="0"/>
              <a:pPr/>
              <a:t>34</a:t>
            </a:fld>
            <a:endParaRPr lang="en-US" smtClean="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10E18255-2292-4BD1-AC01-5C6D0A805988}" type="slidenum">
              <a:rPr lang="en-US" smtClean="0"/>
              <a:pPr/>
              <a:t>35</a:t>
            </a:fld>
            <a:endParaRPr lang="en-US" smtClean="0"/>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63383634-5ED9-43B6-B6A5-122697F1662A}" type="slidenum">
              <a:rPr lang="en-US" smtClean="0"/>
              <a:pPr/>
              <a:t>36</a:t>
            </a:fld>
            <a:endParaRPr lang="en-US" smtClean="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5148C3A7-7D9F-40EC-90AE-7407D7F9AC31}" type="slidenum">
              <a:rPr lang="en-US" smtClean="0"/>
              <a:pPr/>
              <a:t>37</a:t>
            </a:fld>
            <a:endParaRPr lang="en-US" smtClean="0"/>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F189AF40-5B24-4DD9-BCFE-CA6A388D990F}" type="slidenum">
              <a:rPr lang="en-US" smtClean="0"/>
              <a:pPr/>
              <a:t>38</a:t>
            </a:fld>
            <a:endParaRPr lang="en-US" smtClean="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r>
              <a:rPr lang="en-US" smtClean="0"/>
              <a:t>Have participants share any ideas they have</a:t>
            </a:r>
          </a:p>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2EB85CB6-BD41-4BDF-8FA3-B39D9D27F04B}" type="slidenum">
              <a:rPr lang="en-US" smtClean="0"/>
              <a:pPr/>
              <a:t>39</a:t>
            </a:fld>
            <a:endParaRPr lang="en-US" smtClean="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pPr eaLnBrk="1" hangingPunct="1"/>
            <a:r>
              <a:rPr lang="en-US" smtClean="0"/>
              <a:t>Show lesson plans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39F2C689-22EB-4598-9174-6BAE989F38D8}" type="slidenum">
              <a:rPr lang="en-US" smtClean="0"/>
              <a:pPr/>
              <a:t>5</a:t>
            </a:fld>
            <a:endParaRPr lang="en-US"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r>
              <a:rPr lang="en-US" smtClean="0"/>
              <a:t>Research from Regie Routman and Richard Allington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693E5028-918A-4F80-B731-0C71D6B954B3}" type="slidenum">
              <a:rPr lang="en-US" smtClean="0"/>
              <a:pPr/>
              <a:t>6</a:t>
            </a:fld>
            <a:endParaRPr lang="en-US" smtClean="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36DFBA08-7022-4B16-977C-B45696A86930}" type="slidenum">
              <a:rPr lang="en-US" smtClean="0"/>
              <a:pPr/>
              <a:t>7</a:t>
            </a:fld>
            <a:endParaRPr lang="en-US"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8A50C80D-495B-4E67-A9E6-65041EBB74D2}" type="slidenum">
              <a:rPr lang="en-US" smtClean="0"/>
              <a:pPr/>
              <a:t>8</a:t>
            </a:fld>
            <a:endParaRPr lang="en-US" smtClean="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4824EC17-7FFE-4C3A-A9C7-BDE5ECC5D40C}" type="slidenum">
              <a:rPr lang="en-US" smtClean="0"/>
              <a:pPr/>
              <a:t>9</a:t>
            </a:fld>
            <a:endParaRPr lang="en-US" smtClean="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r>
              <a:rPr lang="en-US" smtClean="0"/>
              <a:t>Research from Michael Grinder</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32101D77-38CD-4002-984D-E915146D3172}" type="slidenum">
              <a:rPr lang="en-US" smtClean="0"/>
              <a:pPr/>
              <a:t>10</a:t>
            </a:fld>
            <a:endParaRPr lang="en-US" smtClean="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381000"/>
            <a:ext cx="19240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381000"/>
            <a:ext cx="56197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2421A4E-7F9D-49B8-B664-B0D7DC7B8B4A}"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A4E72EF-6AF4-4AB2-9E4D-3C9967D45A32}"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EBCC2DB-662F-42DD-B142-EF9BC334CB4D}"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2C4F8C4-5135-4714-ADAE-AD70EF9EEC4F}"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18D168E-086B-4401-AB8D-6E6434FF6AB4}"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72AC7DF-71A7-4368-8D63-9DEE4F0E67CC}"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24D7FBD8-B4AE-4132-B158-11AE72BBD55D}"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E46D474-6D8E-4DF1-B9AA-58596D7D07A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16E05E5-F779-48A7-BB24-FCB6AF51CC7E}"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C7A26C1-98E3-4183-9EB9-0290E61A3FD0}"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159A498-F252-430A-805A-C327D328046F}"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EE61965-A320-45C8-930C-5B5F3CA9C3C5}"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709AD44-34F0-4BF7-9F51-EFF534783DDE}"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0A63EDD-2267-414E-AC09-4F780EB6B040}" type="slidenum">
              <a:rPr lang="en-US"/>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81840C-A2AC-457D-9B05-665E8F629C65}" type="slidenum">
              <a:rPr lang="en-US"/>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7ACEA8E-3FD7-4184-B44E-FC5B7908899B}" type="slidenum">
              <a:rPr lang="en-US"/>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2B33C78-85B4-41E4-A55E-68CB157E432C}" type="slidenum">
              <a:rPr lang="en-US"/>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ABD3E4C-544D-42FE-A4F4-4DA75084D96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A51AF4E-15A3-4177-A0B9-C038DDBE91C6}" type="slidenum">
              <a:rPr lang="en-US"/>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4FE5C7A-4EC8-481F-A067-79A6F1DC4D88}" type="slidenum">
              <a:rPr lang="en-US"/>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8F726F5-0F9C-4CF8-B74C-36EC1CF41F4F}" type="slidenum">
              <a:rPr lang="en-US"/>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206B6BF-5F7D-47F1-9B19-F95422D77F82}" type="slidenum">
              <a:rPr lang="en-US"/>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06D5B67-97A2-4303-9B25-ED7E62AE9962}" type="datetimeFigureOut">
              <a:rPr lang="en-US"/>
              <a:pPr>
                <a:defRPr/>
              </a:pPr>
              <a:t>11/19/2010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77CAAB6-D486-4EE9-A101-3C3A56230111}" type="slidenum">
              <a:rPr lang="en-US"/>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315D4AC-8B73-49ED-BC44-5EDC5862F5FB}" type="datetimeFigureOut">
              <a:rPr lang="en-US"/>
              <a:pPr>
                <a:defRPr/>
              </a:pPr>
              <a:t>11/19/2010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09E3242-4D33-42B0-85D9-B48549FF722C}" type="slidenum">
              <a:rPr lang="en-US"/>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EF55742-B994-4933-B893-D23F0AF1DA1D}" type="datetimeFigureOut">
              <a:rPr lang="en-US"/>
              <a:pPr>
                <a:defRPr/>
              </a:pPr>
              <a:t>11/19/2010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384962A-6115-4C5E-AE31-FEF4C1EBD5DD}" type="slidenum">
              <a:rPr lang="en-US"/>
              <a:pPr>
                <a:defRPr/>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5B8812C7-8F62-454F-A618-7EE6B407D77D}" type="datetimeFigureOut">
              <a:rPr lang="en-US"/>
              <a:pPr>
                <a:defRPr/>
              </a:pPr>
              <a:t>11/19/2010</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D68B73FD-0167-4AE2-9BE4-A344DBAFFF30}" type="slidenum">
              <a:rPr lang="en-US"/>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fld id="{703F0F0D-931C-4FF5-A3E6-0AAC600636FE}" type="datetimeFigureOut">
              <a:rPr lang="en-US"/>
              <a:pPr>
                <a:defRPr/>
              </a:pPr>
              <a:t>11/19/2010</a:t>
            </a:fld>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5EA1F1CE-BA25-47AF-A1F5-C9758CAE054C}" type="slidenum">
              <a:rPr lang="en-US"/>
              <a:pPr>
                <a:defRPr/>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2576A3FA-7C79-4467-86AA-B9B166590CFF}" type="datetimeFigureOut">
              <a:rPr lang="en-US"/>
              <a:pPr>
                <a:defRPr/>
              </a:pPr>
              <a:t>11/19/2010</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8057D7E7-CA0A-43AA-9920-0E85601E3D4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76400"/>
            <a:ext cx="37719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38700" y="1676400"/>
            <a:ext cx="37719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B37AC2BA-448D-48DA-83E9-B3533C95B084}" type="datetimeFigureOut">
              <a:rPr lang="en-US"/>
              <a:pPr>
                <a:defRPr/>
              </a:pPr>
              <a:t>11/19/2010</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18C25839-BFA8-461D-A9FB-5041626A1F8F}" type="slidenum">
              <a:rPr lang="en-US"/>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fld id="{B7668B41-14BF-4819-A7D5-68DE1713BD50}" type="datetimeFigureOut">
              <a:rPr lang="en-US"/>
              <a:pPr>
                <a:defRPr/>
              </a:pPr>
              <a:t>11/19/2010</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6327BBA0-43F9-420A-85B2-98A1FA0B4690}" type="slidenum">
              <a:rPr lang="en-US"/>
              <a:pPr>
                <a:defRPr/>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fld id="{7C326BB7-00BF-4D80-91B4-2F11C3315523}" type="datetimeFigureOut">
              <a:rPr lang="en-US"/>
              <a:pPr>
                <a:defRPr/>
              </a:pPr>
              <a:t>11/19/2010</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836A9481-96E0-45B8-99AE-38A26111EB48}" type="slidenum">
              <a:rPr lang="en-US"/>
              <a:pPr>
                <a:defRPr/>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247739A-0586-4CE2-92C4-F3E80946FF4D}" type="datetimeFigureOut">
              <a:rPr lang="en-US"/>
              <a:pPr>
                <a:defRPr/>
              </a:pPr>
              <a:t>11/19/2010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FFB2C2C-475E-41F9-9819-6B7070A81ED2}" type="slidenum">
              <a:rPr lang="en-US"/>
              <a:pPr>
                <a:defRPr/>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8B10601-FB05-48BC-97C2-0AAD8174511A}" type="datetimeFigureOut">
              <a:rPr lang="en-US"/>
              <a:pPr>
                <a:defRPr/>
              </a:pPr>
              <a:t>11/19/2010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D7793BE-B534-40E8-8962-1C0B7B734E80}" type="slidenum">
              <a:rPr lang="en-US"/>
              <a:pPr>
                <a:defRPr/>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vl1pPr>
          </a:lstStyle>
          <a:p>
            <a:pPr>
              <a:defRPr/>
            </a:pPr>
            <a:fld id="{A328C7BB-26DF-4898-863D-6759CC3196A8}" type="slidenum">
              <a:rPr lang="en-US"/>
              <a:pPr>
                <a:defRPr/>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410227C-26F6-4D98-86CA-90E38CEB75C7}" type="slidenum">
              <a:rPr lang="en-US"/>
              <a:pPr>
                <a:defRPr/>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972DA2A-9A65-4059-A8DE-955B95CE8BBD}" type="slidenum">
              <a:rPr lang="en-US"/>
              <a:pPr>
                <a:defRPr/>
              </a:pPr>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407E971-1FD3-4705-BB43-25E1BB968C45}" type="slidenum">
              <a:rPr lang="en-US"/>
              <a:pPr>
                <a:defRPr/>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910D3F7-1FAD-43A1-91B5-E5D52EAA56A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4404E4F-E05E-4347-8EDE-569CBBB603DA}" type="slidenum">
              <a:rPr lang="en-US"/>
              <a:pPr>
                <a:defRPr/>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00A9EA3C-B8A1-4820-89E0-B70178AD642E}" type="slidenum">
              <a:rPr lang="en-US"/>
              <a:pPr>
                <a:defRPr/>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E6BFE08-E9A8-400A-A95B-2497002BA1A6}" type="slidenum">
              <a:rPr lang="en-US"/>
              <a:pPr>
                <a:defRPr/>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4537F1A-06EE-402D-85DE-B575137545A9}" type="slidenum">
              <a:rPr lang="en-US"/>
              <a:pPr>
                <a:defRPr/>
              </a:pPr>
              <a:t>‹#›</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FC405C2-45F1-4FDA-963A-705540F71133}" type="slidenum">
              <a:rPr lang="en-US"/>
              <a:pPr>
                <a:defRPr/>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AA3FA08-B15B-4C52-9DED-6130A8002904}" type="slidenum">
              <a:rPr lang="en-US"/>
              <a:pPr>
                <a:defRPr/>
              </a:pPr>
              <a:t>‹#›</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8564E57-E2E3-4665-A31C-D785318E5E5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BDRLC032"/>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914400" y="381000"/>
            <a:ext cx="7696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914400" y="1676400"/>
            <a:ext cx="76962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4372" r:id="rId1"/>
    <p:sldLayoutId id="2147484373" r:id="rId2"/>
    <p:sldLayoutId id="2147484374" r:id="rId3"/>
    <p:sldLayoutId id="2147484375" r:id="rId4"/>
    <p:sldLayoutId id="2147484376" r:id="rId5"/>
    <p:sldLayoutId id="2147484377" r:id="rId6"/>
    <p:sldLayoutId id="2147484378" r:id="rId7"/>
    <p:sldLayoutId id="2147484379" r:id="rId8"/>
    <p:sldLayoutId id="2147484380" r:id="rId9"/>
    <p:sldLayoutId id="2147484381" r:id="rId10"/>
    <p:sldLayoutId id="2147484382" r:id="rId11"/>
  </p:sldLayoutIdLst>
  <p:txStyles>
    <p:titleStyle>
      <a:lvl1pPr algn="ctr" rtl="0" eaLnBrk="0" fontAlgn="base" hangingPunct="0">
        <a:spcBef>
          <a:spcPct val="0"/>
        </a:spcBef>
        <a:spcAft>
          <a:spcPct val="0"/>
        </a:spcAft>
        <a:defRPr sz="6600">
          <a:solidFill>
            <a:schemeClr val="tx1"/>
          </a:solidFill>
          <a:latin typeface="+mj-lt"/>
          <a:ea typeface="+mj-ea"/>
          <a:cs typeface="+mj-cs"/>
        </a:defRPr>
      </a:lvl1pPr>
      <a:lvl2pPr algn="ctr" rtl="0" eaLnBrk="0" fontAlgn="base" hangingPunct="0">
        <a:spcBef>
          <a:spcPct val="0"/>
        </a:spcBef>
        <a:spcAft>
          <a:spcPct val="0"/>
        </a:spcAft>
        <a:defRPr sz="6600">
          <a:solidFill>
            <a:schemeClr val="tx1"/>
          </a:solidFill>
          <a:latin typeface="Freestyle Script" pitchFamily="66" charset="0"/>
        </a:defRPr>
      </a:lvl2pPr>
      <a:lvl3pPr algn="ctr" rtl="0" eaLnBrk="0" fontAlgn="base" hangingPunct="0">
        <a:spcBef>
          <a:spcPct val="0"/>
        </a:spcBef>
        <a:spcAft>
          <a:spcPct val="0"/>
        </a:spcAft>
        <a:defRPr sz="6600">
          <a:solidFill>
            <a:schemeClr val="tx1"/>
          </a:solidFill>
          <a:latin typeface="Freestyle Script" pitchFamily="66" charset="0"/>
        </a:defRPr>
      </a:lvl3pPr>
      <a:lvl4pPr algn="ctr" rtl="0" eaLnBrk="0" fontAlgn="base" hangingPunct="0">
        <a:spcBef>
          <a:spcPct val="0"/>
        </a:spcBef>
        <a:spcAft>
          <a:spcPct val="0"/>
        </a:spcAft>
        <a:defRPr sz="6600">
          <a:solidFill>
            <a:schemeClr val="tx1"/>
          </a:solidFill>
          <a:latin typeface="Freestyle Script" pitchFamily="66" charset="0"/>
        </a:defRPr>
      </a:lvl4pPr>
      <a:lvl5pPr algn="ctr" rtl="0" eaLnBrk="0" fontAlgn="base" hangingPunct="0">
        <a:spcBef>
          <a:spcPct val="0"/>
        </a:spcBef>
        <a:spcAft>
          <a:spcPct val="0"/>
        </a:spcAft>
        <a:defRPr sz="6600">
          <a:solidFill>
            <a:schemeClr val="tx1"/>
          </a:solidFill>
          <a:latin typeface="Freestyle Script" pitchFamily="66" charset="0"/>
        </a:defRPr>
      </a:lvl5pPr>
      <a:lvl6pPr marL="457200" algn="ctr" rtl="0" fontAlgn="base">
        <a:spcBef>
          <a:spcPct val="0"/>
        </a:spcBef>
        <a:spcAft>
          <a:spcPct val="0"/>
        </a:spcAft>
        <a:defRPr sz="6600">
          <a:solidFill>
            <a:schemeClr val="tx1"/>
          </a:solidFill>
          <a:latin typeface="Freestyle Script" pitchFamily="66" charset="0"/>
        </a:defRPr>
      </a:lvl6pPr>
      <a:lvl7pPr marL="914400" algn="ctr" rtl="0" fontAlgn="base">
        <a:spcBef>
          <a:spcPct val="0"/>
        </a:spcBef>
        <a:spcAft>
          <a:spcPct val="0"/>
        </a:spcAft>
        <a:defRPr sz="6600">
          <a:solidFill>
            <a:schemeClr val="tx1"/>
          </a:solidFill>
          <a:latin typeface="Freestyle Script" pitchFamily="66" charset="0"/>
        </a:defRPr>
      </a:lvl7pPr>
      <a:lvl8pPr marL="1371600" algn="ctr" rtl="0" fontAlgn="base">
        <a:spcBef>
          <a:spcPct val="0"/>
        </a:spcBef>
        <a:spcAft>
          <a:spcPct val="0"/>
        </a:spcAft>
        <a:defRPr sz="6600">
          <a:solidFill>
            <a:schemeClr val="tx1"/>
          </a:solidFill>
          <a:latin typeface="Freestyle Script" pitchFamily="66" charset="0"/>
        </a:defRPr>
      </a:lvl8pPr>
      <a:lvl9pPr marL="1828800" algn="ctr" rtl="0" fontAlgn="base">
        <a:spcBef>
          <a:spcPct val="0"/>
        </a:spcBef>
        <a:spcAft>
          <a:spcPct val="0"/>
        </a:spcAft>
        <a:defRPr sz="6600">
          <a:solidFill>
            <a:schemeClr val="tx1"/>
          </a:solidFill>
          <a:latin typeface="Freestyle Script" pitchFamily="66" charset="0"/>
        </a:defRPr>
      </a:lvl9pPr>
    </p:titleStyle>
    <p:bodyStyle>
      <a:lvl1pPr marL="342900" indent="-342900" algn="l" rtl="0" eaLnBrk="0" fontAlgn="base" hangingPunct="0">
        <a:spcBef>
          <a:spcPct val="20000"/>
        </a:spcBef>
        <a:spcAft>
          <a:spcPct val="0"/>
        </a:spcAft>
        <a:buChar char="•"/>
        <a:defRPr sz="4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4400">
          <a:solidFill>
            <a:schemeClr val="tx1"/>
          </a:solidFill>
          <a:latin typeface="+mn-lt"/>
        </a:defRPr>
      </a:lvl2pPr>
      <a:lvl3pPr marL="1143000" indent="-228600" algn="l" rtl="0" eaLnBrk="0" fontAlgn="base" hangingPunct="0">
        <a:spcBef>
          <a:spcPct val="20000"/>
        </a:spcBef>
        <a:spcAft>
          <a:spcPct val="0"/>
        </a:spcAft>
        <a:buChar char="•"/>
        <a:defRPr sz="4000">
          <a:solidFill>
            <a:schemeClr val="tx1"/>
          </a:solidFill>
          <a:latin typeface="+mn-lt"/>
        </a:defRPr>
      </a:lvl3pPr>
      <a:lvl4pPr marL="1600200" indent="-228600" algn="l" rtl="0" eaLnBrk="0" fontAlgn="base" hangingPunct="0">
        <a:spcBef>
          <a:spcPct val="20000"/>
        </a:spcBef>
        <a:spcAft>
          <a:spcPct val="0"/>
        </a:spcAft>
        <a:buChar char="–"/>
        <a:defRPr sz="3600">
          <a:solidFill>
            <a:schemeClr val="tx1"/>
          </a:solidFill>
          <a:latin typeface="+mn-lt"/>
        </a:defRPr>
      </a:lvl4pPr>
      <a:lvl5pPr marL="2057400" indent="-228600" algn="l" rtl="0" eaLnBrk="0" fontAlgn="base" hangingPunct="0">
        <a:spcBef>
          <a:spcPct val="20000"/>
        </a:spcBef>
        <a:spcAft>
          <a:spcPct val="0"/>
        </a:spcAft>
        <a:buChar char="»"/>
        <a:defRPr sz="3600">
          <a:solidFill>
            <a:schemeClr val="tx1"/>
          </a:solidFill>
          <a:latin typeface="+mn-lt"/>
        </a:defRPr>
      </a:lvl5pPr>
      <a:lvl6pPr marL="2514600" indent="-228600" algn="l" rtl="0" fontAlgn="base">
        <a:spcBef>
          <a:spcPct val="20000"/>
        </a:spcBef>
        <a:spcAft>
          <a:spcPct val="0"/>
        </a:spcAft>
        <a:buChar char="»"/>
        <a:defRPr sz="3600">
          <a:solidFill>
            <a:schemeClr val="tx1"/>
          </a:solidFill>
          <a:latin typeface="+mn-lt"/>
        </a:defRPr>
      </a:lvl6pPr>
      <a:lvl7pPr marL="2971800" indent="-228600" algn="l" rtl="0" fontAlgn="base">
        <a:spcBef>
          <a:spcPct val="20000"/>
        </a:spcBef>
        <a:spcAft>
          <a:spcPct val="0"/>
        </a:spcAft>
        <a:buChar char="»"/>
        <a:defRPr sz="3600">
          <a:solidFill>
            <a:schemeClr val="tx1"/>
          </a:solidFill>
          <a:latin typeface="+mn-lt"/>
        </a:defRPr>
      </a:lvl7pPr>
      <a:lvl8pPr marL="3429000" indent="-228600" algn="l" rtl="0" fontAlgn="base">
        <a:spcBef>
          <a:spcPct val="20000"/>
        </a:spcBef>
        <a:spcAft>
          <a:spcPct val="0"/>
        </a:spcAft>
        <a:buChar char="»"/>
        <a:defRPr sz="3600">
          <a:solidFill>
            <a:schemeClr val="tx1"/>
          </a:solidFill>
          <a:latin typeface="+mn-lt"/>
        </a:defRPr>
      </a:lvl8pPr>
      <a:lvl9pPr marL="3886200" indent="-228600" algn="l" rtl="0" fontAlgn="base">
        <a:spcBef>
          <a:spcPct val="20000"/>
        </a:spcBef>
        <a:spcAft>
          <a:spcPct val="0"/>
        </a:spcAft>
        <a:buChar char="»"/>
        <a:defRPr sz="3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D9C58AC8-1DBA-4EB4-93E7-7F437B9C88C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404" r:id="rId1"/>
    <p:sldLayoutId id="2147484405" r:id="rId2"/>
    <p:sldLayoutId id="2147484406" r:id="rId3"/>
    <p:sldLayoutId id="2147484407" r:id="rId4"/>
    <p:sldLayoutId id="2147484408" r:id="rId5"/>
    <p:sldLayoutId id="2147484409" r:id="rId6"/>
    <p:sldLayoutId id="2147484410" r:id="rId7"/>
    <p:sldLayoutId id="2147484411" r:id="rId8"/>
    <p:sldLayoutId id="2147484412" r:id="rId9"/>
    <p:sldLayoutId id="2147484413" r:id="rId10"/>
    <p:sldLayoutId id="2147484414"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2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A13F0DC-D756-40C6-BF03-031A2E7ADCE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415" r:id="rId1"/>
    <p:sldLayoutId id="2147484416" r:id="rId2"/>
    <p:sldLayoutId id="2147484417" r:id="rId3"/>
    <p:sldLayoutId id="2147484418" r:id="rId4"/>
    <p:sldLayoutId id="2147484419" r:id="rId5"/>
    <p:sldLayoutId id="2147484420" r:id="rId6"/>
    <p:sldLayoutId id="2147484421" r:id="rId7"/>
    <p:sldLayoutId id="2147484422" r:id="rId8"/>
    <p:sldLayoutId id="2147484423" r:id="rId9"/>
    <p:sldLayoutId id="2147484424" r:id="rId10"/>
    <p:sldLayoutId id="214748442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14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D2A7A475-9C3B-40B0-A9C1-782288EF5B4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449" r:id="rId1"/>
    <p:sldLayoutId id="2147484450" r:id="rId2"/>
    <p:sldLayoutId id="2147484451" r:id="rId3"/>
    <p:sldLayoutId id="2147484452" r:id="rId4"/>
    <p:sldLayoutId id="2147484453" r:id="rId5"/>
    <p:sldLayoutId id="2147484454" r:id="rId6"/>
    <p:sldLayoutId id="2147484455" r:id="rId7"/>
    <p:sldLayoutId id="2147484456" r:id="rId8"/>
    <p:sldLayoutId id="2147484457" r:id="rId9"/>
    <p:sldLayoutId id="2147484458" r:id="rId10"/>
    <p:sldLayoutId id="2147484459" r:id="rId11"/>
    <p:sldLayoutId id="2147484461"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17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17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E3F80C8E-EAFC-493C-A874-ADBD62799C0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426" r:id="rId1"/>
    <p:sldLayoutId id="2147484427" r:id="rId2"/>
    <p:sldLayoutId id="2147484428" r:id="rId3"/>
    <p:sldLayoutId id="2147484429" r:id="rId4"/>
    <p:sldLayoutId id="2147484430" r:id="rId5"/>
    <p:sldLayoutId id="2147484431" r:id="rId6"/>
    <p:sldLayoutId id="2147484432" r:id="rId7"/>
    <p:sldLayoutId id="2147484433" r:id="rId8"/>
    <p:sldLayoutId id="2147484434" r:id="rId9"/>
    <p:sldLayoutId id="2147484435" r:id="rId10"/>
    <p:sldLayoutId id="2147484436"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5.xml"/></Relationships>
</file>

<file path=ppt/slides/_rels/slide30.xml.rels><?xml version="1.0" encoding="UTF-8" standalone="yes"?>
<Relationships xmlns="http://schemas.openxmlformats.org/package/2006/relationships"><Relationship Id="rId3" Type="http://schemas.openxmlformats.org/officeDocument/2006/relationships/hyperlink" Target="http://www.thedailycafe.com/members/266.cfm" TargetMode="External"/><Relationship Id="rId2" Type="http://schemas.openxmlformats.org/officeDocument/2006/relationships/notesSlide" Target="../notesSlides/notesSlide29.xml"/><Relationship Id="rId1" Type="http://schemas.openxmlformats.org/officeDocument/2006/relationships/slideLayout" Target="../slideLayouts/slideLayout3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1.xml"/><Relationship Id="rId1" Type="http://schemas.openxmlformats.org/officeDocument/2006/relationships/slideLayout" Target="../slideLayouts/slideLayout37.xml"/><Relationship Id="rId4" Type="http://schemas.openxmlformats.org/officeDocument/2006/relationships/image" Target="../media/image4.jpeg"/></Relationships>
</file>

<file path=ppt/slides/_rels/slide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2.xml"/><Relationship Id="rId1" Type="http://schemas.openxmlformats.org/officeDocument/2006/relationships/slideLayout" Target="../slideLayouts/slideLayout15.xml"/><Relationship Id="rId4" Type="http://schemas.openxmlformats.org/officeDocument/2006/relationships/image" Target="../media/image6.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5.xml"/></Relationships>
</file>

<file path=ppt/slides/_rels/slide3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4.xml"/><Relationship Id="rId1" Type="http://schemas.openxmlformats.org/officeDocument/2006/relationships/slideLayout" Target="../slideLayouts/slideLayout15.xml"/><Relationship Id="rId4" Type="http://schemas.openxmlformats.org/officeDocument/2006/relationships/image" Target="../media/image8.jpeg"/></Relationships>
</file>

<file path=ppt/slides/_rels/slide3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35.xml"/><Relationship Id="rId1" Type="http://schemas.openxmlformats.org/officeDocument/2006/relationships/slideLayout" Target="../slideLayouts/slideLayout37.xml"/><Relationship Id="rId5" Type="http://schemas.openxmlformats.org/officeDocument/2006/relationships/hyperlink" Target="http://www.thedailycafe.com/members/179.cfm?sd=68" TargetMode="External"/><Relationship Id="rId4" Type="http://schemas.openxmlformats.org/officeDocument/2006/relationships/image" Target="../media/image10.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47800"/>
            <a:ext cx="7772400" cy="3124199"/>
          </a:xfrm>
        </p:spPr>
        <p:txBody>
          <a:bodyPr/>
          <a:lstStyle/>
          <a:p>
            <a:r>
              <a:rPr lang="en-US" dirty="0" smtClean="0"/>
              <a:t>The Daily Five: Developing Independent Readers and Writers</a:t>
            </a:r>
            <a:endParaRPr lang="en-US" dirty="0"/>
          </a:p>
        </p:txBody>
      </p:sp>
      <p:sp>
        <p:nvSpPr>
          <p:cNvPr id="3" name="Subtitle 2"/>
          <p:cNvSpPr>
            <a:spLocks noGrp="1"/>
          </p:cNvSpPr>
          <p:nvPr>
            <p:ph type="subTitle" idx="1"/>
          </p:nvPr>
        </p:nvSpPr>
        <p:spPr>
          <a:xfrm>
            <a:off x="2667000" y="5257800"/>
            <a:ext cx="4114800" cy="1143000"/>
          </a:xfrm>
        </p:spPr>
        <p:txBody>
          <a:bodyPr/>
          <a:lstStyle/>
          <a:p>
            <a:r>
              <a:rPr lang="en-US" sz="2400" dirty="0" smtClean="0"/>
              <a:t>Based on the book </a:t>
            </a:r>
          </a:p>
          <a:p>
            <a:r>
              <a:rPr lang="en-US" u="sng" dirty="0" smtClean="0"/>
              <a:t>The Daily Five </a:t>
            </a:r>
          </a:p>
          <a:p>
            <a:r>
              <a:rPr lang="en-US" sz="1600" dirty="0" smtClean="0"/>
              <a:t>by</a:t>
            </a:r>
            <a:r>
              <a:rPr lang="en-US" dirty="0" smtClean="0"/>
              <a:t> </a:t>
            </a:r>
            <a:r>
              <a:rPr lang="en-US" sz="1600" dirty="0" smtClean="0"/>
              <a:t>Joan Moser and Gail </a:t>
            </a:r>
            <a:r>
              <a:rPr lang="en-US" sz="1600" dirty="0" err="1" smtClean="0"/>
              <a:t>Boushey</a:t>
            </a:r>
            <a:endParaRPr lang="en-US" sz="1600" dirty="0" smtClean="0"/>
          </a:p>
          <a:p>
            <a:endParaRPr lang="en-US" sz="1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rrowheads="1"/>
          </p:cNvSpPr>
          <p:nvPr>
            <p:ph type="title"/>
          </p:nvPr>
        </p:nvSpPr>
        <p:spPr>
          <a:solidFill>
            <a:srgbClr val="00FF00"/>
          </a:solidFill>
          <a:ln>
            <a:solidFill>
              <a:srgbClr val="00FF00"/>
            </a:solidFill>
          </a:ln>
        </p:spPr>
        <p:txBody>
          <a:bodyPr rtlCol="0">
            <a:normAutofit fontScale="90000"/>
          </a:bodyPr>
          <a:lstStyle/>
          <a:p>
            <a:pPr eaLnBrk="1" fontAlgn="auto" hangingPunct="1">
              <a:spcAft>
                <a:spcPts val="0"/>
              </a:spcAft>
              <a:defRPr/>
            </a:pPr>
            <a:r>
              <a:rPr lang="en-US" sz="4000" smtClean="0"/>
              <a:t>Why is it called The Daily Five?</a:t>
            </a:r>
            <a:br>
              <a:rPr lang="en-US" sz="4000" smtClean="0"/>
            </a:br>
            <a:r>
              <a:rPr lang="en-US" sz="4000" smtClean="0"/>
              <a:t>There isn’t time for five rounds!</a:t>
            </a:r>
          </a:p>
        </p:txBody>
      </p:sp>
      <p:sp>
        <p:nvSpPr>
          <p:cNvPr id="30723" name="Rectangle 3"/>
          <p:cNvSpPr>
            <a:spLocks noGrp="1" noChangeArrowheads="1"/>
          </p:cNvSpPr>
          <p:nvPr>
            <p:ph idx="1"/>
          </p:nvPr>
        </p:nvSpPr>
        <p:spPr>
          <a:xfrm>
            <a:off x="152400" y="1600200"/>
            <a:ext cx="8991600" cy="5029200"/>
          </a:xfrm>
        </p:spPr>
        <p:txBody>
          <a:bodyPr/>
          <a:lstStyle/>
          <a:p>
            <a:pPr algn="ctr" eaLnBrk="1" hangingPunct="1">
              <a:lnSpc>
                <a:spcPct val="90000"/>
              </a:lnSpc>
            </a:pPr>
            <a:r>
              <a:rPr lang="en-US" sz="2400" smtClean="0"/>
              <a:t>It is called The Daily Five because there are five literacy components for children to choose from when they go off to work.  These components are:</a:t>
            </a:r>
          </a:p>
          <a:p>
            <a:pPr algn="ctr" eaLnBrk="1" hangingPunct="1">
              <a:lnSpc>
                <a:spcPct val="90000"/>
              </a:lnSpc>
              <a:buFont typeface="Wingdings" pitchFamily="2" charset="2"/>
              <a:buNone/>
            </a:pPr>
            <a:endParaRPr lang="en-US" sz="2400" smtClean="0"/>
          </a:p>
          <a:p>
            <a:pPr algn="ctr" eaLnBrk="1" hangingPunct="1">
              <a:lnSpc>
                <a:spcPct val="90000"/>
              </a:lnSpc>
            </a:pPr>
            <a:r>
              <a:rPr lang="en-US" sz="2400" smtClean="0"/>
              <a:t>Read to Self</a:t>
            </a:r>
          </a:p>
          <a:p>
            <a:pPr algn="ctr" eaLnBrk="1" hangingPunct="1">
              <a:lnSpc>
                <a:spcPct val="90000"/>
              </a:lnSpc>
            </a:pPr>
            <a:r>
              <a:rPr lang="en-US" sz="2400" smtClean="0"/>
              <a:t>Read to Someone</a:t>
            </a:r>
          </a:p>
          <a:p>
            <a:pPr algn="ctr" eaLnBrk="1" hangingPunct="1">
              <a:lnSpc>
                <a:spcPct val="90000"/>
              </a:lnSpc>
            </a:pPr>
            <a:r>
              <a:rPr lang="en-US" sz="2400" smtClean="0"/>
              <a:t>Listen to Reading</a:t>
            </a:r>
          </a:p>
          <a:p>
            <a:pPr algn="ctr" eaLnBrk="1" hangingPunct="1">
              <a:lnSpc>
                <a:spcPct val="90000"/>
              </a:lnSpc>
            </a:pPr>
            <a:r>
              <a:rPr lang="en-US" sz="2400" smtClean="0"/>
              <a:t>Work on Writing</a:t>
            </a:r>
          </a:p>
          <a:p>
            <a:pPr algn="ctr" eaLnBrk="1" hangingPunct="1">
              <a:lnSpc>
                <a:spcPct val="90000"/>
              </a:lnSpc>
            </a:pPr>
            <a:r>
              <a:rPr lang="en-US" sz="2400" smtClean="0"/>
              <a:t>Working with Words</a:t>
            </a:r>
          </a:p>
          <a:p>
            <a:pPr algn="ctr" eaLnBrk="1" hangingPunct="1">
              <a:lnSpc>
                <a:spcPct val="90000"/>
              </a:lnSpc>
            </a:pPr>
            <a:endParaRPr lang="en-US" smtClean="0"/>
          </a:p>
          <a:p>
            <a:pPr algn="ctr" eaLnBrk="1" hangingPunct="1">
              <a:lnSpc>
                <a:spcPct val="90000"/>
              </a:lnSpc>
            </a:pPr>
            <a:r>
              <a:rPr lang="en-US" sz="2400" smtClean="0"/>
              <a:t>It is NOT called The Daily Five because they have to do all 5 each day.</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5"/>
          <p:cNvSpPr>
            <a:spLocks noChangeArrowheads="1"/>
          </p:cNvSpPr>
          <p:nvPr/>
        </p:nvSpPr>
        <p:spPr bwMode="auto">
          <a:xfrm>
            <a:off x="838200" y="304800"/>
            <a:ext cx="7848600" cy="6057900"/>
          </a:xfrm>
          <a:prstGeom prst="rect">
            <a:avLst/>
          </a:prstGeom>
          <a:noFill/>
          <a:ln w="9525">
            <a:noFill/>
            <a:miter lim="800000"/>
            <a:headEnd/>
            <a:tailEnd/>
          </a:ln>
        </p:spPr>
        <p:txBody>
          <a:bodyPr>
            <a:spAutoFit/>
          </a:bodyPr>
          <a:lstStyle/>
          <a:p>
            <a:r>
              <a:rPr lang="en-US" sz="3200">
                <a:solidFill>
                  <a:schemeClr val="accent2"/>
                </a:solidFill>
              </a:rPr>
              <a:t>These foundations are important to The Daily Five:</a:t>
            </a:r>
            <a:r>
              <a:rPr lang="en-US" sz="3200">
                <a:solidFill>
                  <a:srgbClr val="00FF00"/>
                </a:solidFill>
              </a:rPr>
              <a:t> </a:t>
            </a:r>
          </a:p>
          <a:p>
            <a:pPr algn="ctr">
              <a:buFontTx/>
              <a:buChar char="•"/>
            </a:pPr>
            <a:r>
              <a:rPr lang="en-US" sz="3200"/>
              <a:t> </a:t>
            </a:r>
            <a:r>
              <a:rPr lang="en-US" sz="2400"/>
              <a:t>Trusting students</a:t>
            </a:r>
          </a:p>
          <a:p>
            <a:pPr algn="ctr">
              <a:buFontTx/>
              <a:buChar char="•"/>
            </a:pPr>
            <a:endParaRPr lang="en-US" sz="2400"/>
          </a:p>
          <a:p>
            <a:pPr algn="ctr">
              <a:buFontTx/>
              <a:buChar char="•"/>
            </a:pPr>
            <a:r>
              <a:rPr lang="en-US" sz="2400"/>
              <a:t> Providing choice</a:t>
            </a:r>
          </a:p>
          <a:p>
            <a:pPr algn="ctr">
              <a:buFontTx/>
              <a:buChar char="•"/>
            </a:pPr>
            <a:endParaRPr lang="en-US" sz="2400"/>
          </a:p>
          <a:p>
            <a:pPr algn="ctr">
              <a:buFontTx/>
              <a:buChar char="•"/>
            </a:pPr>
            <a:r>
              <a:rPr lang="en-US" sz="2400"/>
              <a:t> Nurturing community</a:t>
            </a:r>
          </a:p>
          <a:p>
            <a:pPr algn="ctr">
              <a:buFontTx/>
              <a:buChar char="•"/>
            </a:pPr>
            <a:endParaRPr lang="en-US" sz="2400"/>
          </a:p>
          <a:p>
            <a:pPr algn="ctr">
              <a:buFontTx/>
              <a:buChar char="•"/>
            </a:pPr>
            <a:r>
              <a:rPr lang="en-US" sz="2400"/>
              <a:t> Creating a sense of urgency</a:t>
            </a:r>
          </a:p>
          <a:p>
            <a:pPr algn="ctr">
              <a:buFontTx/>
              <a:buChar char="•"/>
            </a:pPr>
            <a:endParaRPr lang="en-US" sz="2400"/>
          </a:p>
          <a:p>
            <a:pPr algn="ctr">
              <a:buFontTx/>
              <a:buChar char="•"/>
            </a:pPr>
            <a:r>
              <a:rPr lang="en-US" sz="2400"/>
              <a:t> Building stamina</a:t>
            </a:r>
          </a:p>
          <a:p>
            <a:pPr algn="ctr">
              <a:buFontTx/>
              <a:buChar char="•"/>
            </a:pPr>
            <a:endParaRPr lang="en-US" sz="2400"/>
          </a:p>
          <a:p>
            <a:pPr algn="ctr">
              <a:buFontTx/>
              <a:buChar char="•"/>
            </a:pPr>
            <a:r>
              <a:rPr lang="en-US" sz="2400"/>
              <a:t> Staying out of students’ way once routines </a:t>
            </a:r>
          </a:p>
          <a:p>
            <a:pPr algn="ctr"/>
            <a:r>
              <a:rPr lang="en-US" sz="2400"/>
              <a:t>are established</a:t>
            </a:r>
          </a:p>
          <a:p>
            <a:endParaRPr lang="en-US" sz="32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z="4400" dirty="0" smtClean="0">
                <a:latin typeface="Verdana" pitchFamily="34" charset="0"/>
                <a:cs typeface="Arial" pitchFamily="34" charset="0"/>
              </a:rPr>
              <a:t>Trusting Students</a:t>
            </a:r>
          </a:p>
        </p:txBody>
      </p:sp>
      <p:sp>
        <p:nvSpPr>
          <p:cNvPr id="32771" name="Rectangle 3"/>
          <p:cNvSpPr>
            <a:spLocks noGrp="1" noChangeArrowheads="1"/>
          </p:cNvSpPr>
          <p:nvPr>
            <p:ph type="body" idx="1"/>
          </p:nvPr>
        </p:nvSpPr>
        <p:spPr>
          <a:xfrm>
            <a:off x="762000" y="1371600"/>
            <a:ext cx="7696200" cy="5105400"/>
          </a:xfrm>
        </p:spPr>
        <p:txBody>
          <a:bodyPr/>
          <a:lstStyle/>
          <a:p>
            <a:pPr lvl="1" algn="ctr" eaLnBrk="1" hangingPunct="1">
              <a:lnSpc>
                <a:spcPct val="80000"/>
              </a:lnSpc>
              <a:buFontTx/>
              <a:buChar char="•"/>
            </a:pPr>
            <a:r>
              <a:rPr lang="en-US" sz="2800" dirty="0" smtClean="0">
                <a:latin typeface="Verdana" pitchFamily="34" charset="0"/>
              </a:rPr>
              <a:t>Trusting children is the underpinning of what makes the Daily Five work. </a:t>
            </a:r>
          </a:p>
          <a:p>
            <a:pPr lvl="1" algn="ctr" eaLnBrk="1" hangingPunct="1">
              <a:lnSpc>
                <a:spcPct val="80000"/>
              </a:lnSpc>
              <a:buNone/>
            </a:pPr>
            <a:r>
              <a:rPr lang="en-US" sz="2800" dirty="0" smtClean="0">
                <a:latin typeface="Verdana" pitchFamily="34" charset="0"/>
              </a:rPr>
              <a:t> </a:t>
            </a:r>
          </a:p>
          <a:p>
            <a:pPr lvl="1" algn="ctr" eaLnBrk="1" hangingPunct="1">
              <a:lnSpc>
                <a:spcPct val="80000"/>
              </a:lnSpc>
              <a:buFontTx/>
              <a:buChar char="•"/>
            </a:pPr>
            <a:r>
              <a:rPr lang="en-US" sz="2800" dirty="0" smtClean="0">
                <a:latin typeface="Verdana" pitchFamily="34" charset="0"/>
              </a:rPr>
              <a:t>When trust is combined with explicit instruction, our students acquire the skills necessary to become independent learners. </a:t>
            </a:r>
          </a:p>
          <a:p>
            <a:pPr lvl="1" algn="ctr" eaLnBrk="1" hangingPunct="1">
              <a:lnSpc>
                <a:spcPct val="80000"/>
              </a:lnSpc>
              <a:buNone/>
            </a:pPr>
            <a:endParaRPr lang="en-US" sz="2800" dirty="0" smtClean="0">
              <a:latin typeface="Verdana" pitchFamily="34" charset="0"/>
            </a:endParaRPr>
          </a:p>
          <a:p>
            <a:pPr lvl="1" algn="ctr" eaLnBrk="1" hangingPunct="1">
              <a:lnSpc>
                <a:spcPct val="80000"/>
              </a:lnSpc>
              <a:buFontTx/>
              <a:buChar char="•"/>
            </a:pPr>
            <a:r>
              <a:rPr lang="en-US" sz="2800" dirty="0" smtClean="0">
                <a:latin typeface="Verdana" pitchFamily="34" charset="0"/>
              </a:rPr>
              <a:t>The Daily Five works because we gradually build behaviors that can be sustained over time so children can easily be trusted to manage on their own.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z="4400" dirty="0" smtClean="0">
                <a:latin typeface="Verdana" pitchFamily="34" charset="0"/>
              </a:rPr>
              <a:t>Providing Choice</a:t>
            </a:r>
          </a:p>
        </p:txBody>
      </p:sp>
      <p:sp>
        <p:nvSpPr>
          <p:cNvPr id="33795" name="Rectangle 3"/>
          <p:cNvSpPr>
            <a:spLocks noGrp="1" noChangeArrowheads="1"/>
          </p:cNvSpPr>
          <p:nvPr>
            <p:ph type="body" idx="1"/>
          </p:nvPr>
        </p:nvSpPr>
        <p:spPr/>
        <p:txBody>
          <a:bodyPr/>
          <a:lstStyle/>
          <a:p>
            <a:pPr algn="ctr" eaLnBrk="1" hangingPunct="1"/>
            <a:r>
              <a:rPr lang="en-US" sz="3200" dirty="0" smtClean="0">
                <a:latin typeface="Verdana" pitchFamily="34" charset="0"/>
              </a:rPr>
              <a:t>Although giving children the power to choose makes us a little nervous, it puts them in charge of their own learning, is self-motivating, and will improve their skills.</a:t>
            </a:r>
          </a:p>
          <a:p>
            <a:pPr algn="ctr" eaLnBrk="1" hangingPunct="1"/>
            <a:r>
              <a:rPr lang="en-US" sz="3200" dirty="0" smtClean="0">
                <a:latin typeface="Verdana" pitchFamily="34" charset="0"/>
              </a:rPr>
              <a:t>Purpose + Choice = Motivation</a:t>
            </a:r>
          </a:p>
          <a:p>
            <a:pPr algn="ctr" eaLnBrk="1" hangingPunct="1"/>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z="5400" dirty="0" smtClean="0">
                <a:latin typeface="Verdana" pitchFamily="34" charset="0"/>
              </a:rPr>
              <a:t>Nurturing Community</a:t>
            </a:r>
          </a:p>
        </p:txBody>
      </p:sp>
      <p:sp>
        <p:nvSpPr>
          <p:cNvPr id="34819" name="Rectangle 3"/>
          <p:cNvSpPr>
            <a:spLocks noGrp="1" noChangeArrowheads="1"/>
          </p:cNvSpPr>
          <p:nvPr>
            <p:ph type="body" idx="1"/>
          </p:nvPr>
        </p:nvSpPr>
        <p:spPr/>
        <p:txBody>
          <a:bodyPr/>
          <a:lstStyle/>
          <a:p>
            <a:pPr algn="ctr" eaLnBrk="1" hangingPunct="1">
              <a:lnSpc>
                <a:spcPct val="90000"/>
              </a:lnSpc>
            </a:pPr>
            <a:r>
              <a:rPr lang="en-US" sz="3200" dirty="0" smtClean="0">
                <a:latin typeface="Verdana" pitchFamily="34" charset="0"/>
              </a:rPr>
              <a:t> A sense of community provides members with ownership to hold others accountable for behaviors of effort, learning, order, and kindness. </a:t>
            </a:r>
            <a:r>
              <a:rPr lang="en-US" sz="2000" dirty="0" smtClean="0">
                <a:latin typeface="Verdana" pitchFamily="34" charset="0"/>
              </a:rPr>
              <a:t> </a:t>
            </a:r>
          </a:p>
          <a:p>
            <a:pPr algn="ctr" eaLnBrk="1" hangingPunct="1">
              <a:lnSpc>
                <a:spcPct val="90000"/>
              </a:lnSpc>
            </a:pPr>
            <a:r>
              <a:rPr lang="en-US" sz="3200" dirty="0" smtClean="0">
                <a:latin typeface="Verdana" pitchFamily="34" charset="0"/>
              </a:rPr>
              <a:t>During Daily Five the class becomes a community that works together to encourage and support each other.</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sz="4400" dirty="0" smtClean="0">
                <a:latin typeface="Verdana" pitchFamily="34" charset="0"/>
              </a:rPr>
              <a:t>Creating a Sense of Urgency</a:t>
            </a:r>
          </a:p>
        </p:txBody>
      </p:sp>
      <p:sp>
        <p:nvSpPr>
          <p:cNvPr id="35843" name="Rectangle 3"/>
          <p:cNvSpPr>
            <a:spLocks noGrp="1" noChangeArrowheads="1"/>
          </p:cNvSpPr>
          <p:nvPr>
            <p:ph type="body" idx="1"/>
          </p:nvPr>
        </p:nvSpPr>
        <p:spPr/>
        <p:txBody>
          <a:bodyPr/>
          <a:lstStyle/>
          <a:p>
            <a:pPr eaLnBrk="1" hangingPunct="1">
              <a:lnSpc>
                <a:spcPct val="90000"/>
              </a:lnSpc>
            </a:pPr>
            <a:r>
              <a:rPr lang="en-US" sz="3200" dirty="0" smtClean="0">
                <a:latin typeface="Verdana" pitchFamily="34" charset="0"/>
              </a:rPr>
              <a:t>Answers the questions “Why do we have to do it?” &amp; “What’s in it for me?” </a:t>
            </a:r>
          </a:p>
          <a:p>
            <a:pPr eaLnBrk="1" hangingPunct="1">
              <a:lnSpc>
                <a:spcPct val="90000"/>
              </a:lnSpc>
            </a:pPr>
            <a:r>
              <a:rPr lang="en-US" sz="3200" dirty="0" smtClean="0">
                <a:latin typeface="Verdana" pitchFamily="34" charset="0"/>
              </a:rPr>
              <a:t>When people understand the reason for a task, it establishes motivation and becomes a force that keeps them persevering. </a:t>
            </a:r>
          </a:p>
          <a:p>
            <a:pPr eaLnBrk="1" hangingPunct="1">
              <a:lnSpc>
                <a:spcPct val="90000"/>
              </a:lnSpc>
            </a:pPr>
            <a:r>
              <a:rPr lang="en-US" sz="3200" dirty="0" smtClean="0">
                <a:latin typeface="Verdana" pitchFamily="34" charset="0"/>
              </a:rPr>
              <a:t>Sense of urgency comes from understanding the </a:t>
            </a:r>
            <a:r>
              <a:rPr lang="en-US" sz="3200" b="1" i="1" dirty="0" smtClean="0">
                <a:latin typeface="Verdana" pitchFamily="34" charset="0"/>
              </a:rPr>
              <a:t>why</a:t>
            </a:r>
            <a:r>
              <a:rPr lang="en-US" sz="3200" i="1" dirty="0" smtClean="0">
                <a:latin typeface="Verdana" pitchFamily="34" charset="0"/>
              </a:rPr>
              <a:t>.</a:t>
            </a:r>
            <a:endParaRPr lang="en-US" sz="3200" dirty="0" smtClean="0">
              <a:latin typeface="Verdana"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z="4400" dirty="0" smtClean="0">
                <a:latin typeface="Verdana" pitchFamily="34" charset="0"/>
              </a:rPr>
              <a:t>Building Stamina</a:t>
            </a:r>
          </a:p>
        </p:txBody>
      </p:sp>
      <p:sp>
        <p:nvSpPr>
          <p:cNvPr id="36867" name="Rectangle 3"/>
          <p:cNvSpPr>
            <a:spLocks noGrp="1" noChangeArrowheads="1"/>
          </p:cNvSpPr>
          <p:nvPr>
            <p:ph type="body" idx="1"/>
          </p:nvPr>
        </p:nvSpPr>
        <p:spPr/>
        <p:txBody>
          <a:bodyPr/>
          <a:lstStyle/>
          <a:p>
            <a:pPr eaLnBrk="1" hangingPunct="1">
              <a:lnSpc>
                <a:spcPct val="90000"/>
              </a:lnSpc>
            </a:pPr>
            <a:r>
              <a:rPr lang="en-US" sz="3200" dirty="0" smtClean="0">
                <a:latin typeface="Verdana" pitchFamily="34" charset="0"/>
              </a:rPr>
              <a:t>Lays the foundation for success as it gives children the support they need.</a:t>
            </a:r>
          </a:p>
          <a:p>
            <a:pPr eaLnBrk="1" hangingPunct="1">
              <a:lnSpc>
                <a:spcPct val="90000"/>
              </a:lnSpc>
            </a:pPr>
            <a:r>
              <a:rPr lang="en-US" sz="3200" dirty="0" smtClean="0">
                <a:latin typeface="Verdana" pitchFamily="34" charset="0"/>
              </a:rPr>
              <a:t>Teaching children how to read on their own for extended periods of time each day creates the self-winding learner that is actively engaged in the reading process because they have the stamina to be independent.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z="4400" dirty="0" smtClean="0">
                <a:latin typeface="Verdana" pitchFamily="34" charset="0"/>
              </a:rPr>
              <a:t>Stay Out of the Way</a:t>
            </a:r>
          </a:p>
        </p:txBody>
      </p:sp>
      <p:sp>
        <p:nvSpPr>
          <p:cNvPr id="37891" name="Rectangle 3"/>
          <p:cNvSpPr>
            <a:spLocks noGrp="1" noChangeArrowheads="1"/>
          </p:cNvSpPr>
          <p:nvPr>
            <p:ph type="body" idx="1"/>
          </p:nvPr>
        </p:nvSpPr>
        <p:spPr/>
        <p:txBody>
          <a:bodyPr/>
          <a:lstStyle/>
          <a:p>
            <a:pPr eaLnBrk="1" hangingPunct="1">
              <a:lnSpc>
                <a:spcPct val="80000"/>
              </a:lnSpc>
            </a:pPr>
            <a:r>
              <a:rPr lang="en-US" sz="3200" dirty="0" smtClean="0">
                <a:latin typeface="Verdana" pitchFamily="34" charset="0"/>
              </a:rPr>
              <a:t>How can students make decisions on their own and monitor themselves regarding their progress if they are never given the chance to try it on their own?</a:t>
            </a:r>
          </a:p>
          <a:p>
            <a:pPr eaLnBrk="1" hangingPunct="1">
              <a:lnSpc>
                <a:spcPct val="80000"/>
              </a:lnSpc>
            </a:pPr>
            <a:r>
              <a:rPr lang="en-US" sz="3200" dirty="0" smtClean="0">
                <a:latin typeface="Verdana" pitchFamily="34" charset="0"/>
              </a:rPr>
              <a:t>After training, children understand what is expected of them, have practiced the strategies, and have built their stamina… now we need to stand back and let them be independent.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z="3200" smtClean="0"/>
              <a:t>10 Steps to Teaching and </a:t>
            </a:r>
            <a:br>
              <a:rPr lang="en-US" sz="3200" smtClean="0"/>
            </a:br>
            <a:r>
              <a:rPr lang="en-US" sz="3200" smtClean="0"/>
              <a:t>Learning Independence</a:t>
            </a:r>
          </a:p>
        </p:txBody>
      </p:sp>
      <p:sp>
        <p:nvSpPr>
          <p:cNvPr id="136195" name="Rectangle 3"/>
          <p:cNvSpPr>
            <a:spLocks noGrp="1" noChangeArrowheads="1"/>
          </p:cNvSpPr>
          <p:nvPr>
            <p:ph idx="1"/>
          </p:nvPr>
        </p:nvSpPr>
        <p:spPr>
          <a:xfrm>
            <a:off x="457200" y="1719263"/>
            <a:ext cx="8229600" cy="4986337"/>
          </a:xfrm>
          <a:ln w="28575">
            <a:solidFill>
              <a:schemeClr val="tx1"/>
            </a:solidFill>
          </a:ln>
        </p:spPr>
        <p:txBody>
          <a:bodyPr/>
          <a:lstStyle/>
          <a:p>
            <a:pPr eaLnBrk="1" hangingPunct="1">
              <a:lnSpc>
                <a:spcPct val="80000"/>
              </a:lnSpc>
            </a:pPr>
            <a:r>
              <a:rPr lang="en-US" sz="2600" smtClean="0"/>
              <a:t>1. Identify what is to be taught</a:t>
            </a:r>
          </a:p>
          <a:p>
            <a:pPr lvl="2" eaLnBrk="1" hangingPunct="1">
              <a:lnSpc>
                <a:spcPct val="80000"/>
              </a:lnSpc>
            </a:pPr>
            <a:r>
              <a:rPr lang="en-US" sz="2100" smtClean="0"/>
              <a:t>Today we are going to…..</a:t>
            </a:r>
          </a:p>
          <a:p>
            <a:pPr eaLnBrk="1" hangingPunct="1">
              <a:lnSpc>
                <a:spcPct val="80000"/>
              </a:lnSpc>
            </a:pPr>
            <a:r>
              <a:rPr lang="en-US" sz="2600" smtClean="0"/>
              <a:t>2. Setting Purpose – Sense of Urgency</a:t>
            </a:r>
          </a:p>
          <a:p>
            <a:pPr lvl="2" eaLnBrk="1" hangingPunct="1">
              <a:lnSpc>
                <a:spcPct val="80000"/>
              </a:lnSpc>
            </a:pPr>
            <a:r>
              <a:rPr lang="en-US" sz="2100" smtClean="0"/>
              <a:t>Tell the students why… </a:t>
            </a:r>
          </a:p>
          <a:p>
            <a:pPr eaLnBrk="1" hangingPunct="1">
              <a:lnSpc>
                <a:spcPct val="80000"/>
              </a:lnSpc>
            </a:pPr>
            <a:r>
              <a:rPr lang="en-US" sz="2600" smtClean="0"/>
              <a:t>3. Brainstorm behaviors desired using an I chart</a:t>
            </a:r>
          </a:p>
          <a:p>
            <a:pPr lvl="2" eaLnBrk="1" hangingPunct="1">
              <a:lnSpc>
                <a:spcPct val="80000"/>
              </a:lnSpc>
            </a:pPr>
            <a:r>
              <a:rPr lang="en-US" sz="2100" smtClean="0"/>
              <a:t>What does it look like, sound like, feel like?</a:t>
            </a:r>
          </a:p>
          <a:p>
            <a:pPr lvl="4" eaLnBrk="1" hangingPunct="1">
              <a:lnSpc>
                <a:spcPct val="80000"/>
              </a:lnSpc>
            </a:pPr>
            <a:r>
              <a:rPr lang="en-US" sz="1800" smtClean="0"/>
              <a:t>Read the whole time.</a:t>
            </a:r>
          </a:p>
          <a:p>
            <a:pPr lvl="4" eaLnBrk="1" hangingPunct="1">
              <a:lnSpc>
                <a:spcPct val="80000"/>
              </a:lnSpc>
            </a:pPr>
            <a:r>
              <a:rPr lang="en-US" sz="1800" smtClean="0"/>
              <a:t>Stay in one spot.</a:t>
            </a:r>
          </a:p>
          <a:p>
            <a:pPr lvl="4" eaLnBrk="1" hangingPunct="1">
              <a:lnSpc>
                <a:spcPct val="80000"/>
              </a:lnSpc>
            </a:pPr>
            <a:r>
              <a:rPr lang="en-US" sz="1800" smtClean="0"/>
              <a:t>Read quietly.</a:t>
            </a:r>
          </a:p>
          <a:p>
            <a:pPr lvl="4" eaLnBrk="1" hangingPunct="1">
              <a:lnSpc>
                <a:spcPct val="80000"/>
              </a:lnSpc>
            </a:pPr>
            <a:r>
              <a:rPr lang="en-US" sz="1800" smtClean="0"/>
              <a:t>Get started right away.</a:t>
            </a:r>
          </a:p>
          <a:p>
            <a:pPr eaLnBrk="1" hangingPunct="1">
              <a:lnSpc>
                <a:spcPct val="80000"/>
              </a:lnSpc>
            </a:pPr>
            <a:r>
              <a:rPr lang="en-US" sz="2600" smtClean="0"/>
              <a:t>4. Model most desirable behaviors</a:t>
            </a:r>
          </a:p>
          <a:p>
            <a:pPr lvl="2" eaLnBrk="1" hangingPunct="1">
              <a:lnSpc>
                <a:spcPct val="80000"/>
              </a:lnSpc>
            </a:pPr>
            <a:r>
              <a:rPr lang="en-US" sz="2100" smtClean="0"/>
              <a:t>Show what it looks like – 3 dimensional</a:t>
            </a:r>
          </a:p>
          <a:p>
            <a:pPr lvl="2" eaLnBrk="1" hangingPunct="1">
              <a:lnSpc>
                <a:spcPct val="80000"/>
              </a:lnSpc>
            </a:pPr>
            <a:r>
              <a:rPr lang="en-US" sz="2100" smtClean="0"/>
              <a:t>As they do this, go over </a:t>
            </a:r>
            <a:r>
              <a:rPr lang="en-US" sz="2100" smtClean="0">
                <a:latin typeface="Book Antiqua" pitchFamily="18" charset="0"/>
              </a:rPr>
              <a:t>I </a:t>
            </a:r>
            <a:r>
              <a:rPr lang="en-US" sz="2100" smtClean="0"/>
              <a:t>chart and then ask: “Will ____ become a better reader if he does this?” (Self assessment is so important.)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6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61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6195">
                                            <p:bg/>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6195">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6195">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6195">
                                            <p:txEl>
                                              <p:pRg st="2" end="2"/>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6195">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36195">
                                            <p:txEl>
                                              <p:pRg st="4" end="4"/>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6195">
                                            <p:txEl>
                                              <p:pRg st="5" end="5"/>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6195">
                                            <p:txEl>
                                              <p:pRg st="6" end="6"/>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36195">
                                            <p:txEl>
                                              <p:pRg st="7" end="7"/>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36195">
                                            <p:txEl>
                                              <p:pRg st="8" end="8"/>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36195">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6195">
                                            <p:txEl>
                                              <p:pRg st="10" end="10"/>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36195">
                                            <p:txEl>
                                              <p:pRg st="11" end="11"/>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36195">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5"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sz="3200" smtClean="0"/>
              <a:t>10 Steps to Teaching and </a:t>
            </a:r>
            <a:br>
              <a:rPr lang="en-US" sz="3200" smtClean="0"/>
            </a:br>
            <a:r>
              <a:rPr lang="en-US" sz="3200" smtClean="0"/>
              <a:t>Learning Independence</a:t>
            </a:r>
          </a:p>
        </p:txBody>
      </p:sp>
      <p:sp>
        <p:nvSpPr>
          <p:cNvPr id="137219" name="Rectangle 3"/>
          <p:cNvSpPr>
            <a:spLocks noGrp="1" noChangeArrowheads="1"/>
          </p:cNvSpPr>
          <p:nvPr>
            <p:ph idx="1"/>
          </p:nvPr>
        </p:nvSpPr>
        <p:spPr>
          <a:ln w="28575">
            <a:solidFill>
              <a:schemeClr val="tx1"/>
            </a:solidFill>
          </a:ln>
        </p:spPr>
        <p:txBody>
          <a:bodyPr/>
          <a:lstStyle/>
          <a:p>
            <a:pPr eaLnBrk="1" hangingPunct="1">
              <a:lnSpc>
                <a:spcPct val="90000"/>
              </a:lnSpc>
            </a:pPr>
            <a:r>
              <a:rPr lang="en-US" sz="2600" smtClean="0"/>
              <a:t>5. </a:t>
            </a:r>
            <a:r>
              <a:rPr lang="en-US" sz="2300" smtClean="0"/>
              <a:t>Model least desirable behaviors</a:t>
            </a:r>
            <a:r>
              <a:rPr lang="en-US" sz="2600" smtClean="0"/>
              <a:t> </a:t>
            </a:r>
          </a:p>
          <a:p>
            <a:pPr lvl="2" eaLnBrk="1" hangingPunct="1">
              <a:lnSpc>
                <a:spcPct val="90000"/>
              </a:lnSpc>
            </a:pPr>
            <a:r>
              <a:rPr lang="en-US" sz="2100" smtClean="0"/>
              <a:t>Michael Grinder calls this “training your muscle memory”. As a child is modeling this, go through chart and ask children, “Will ___ become a better reader if he does this?”</a:t>
            </a:r>
          </a:p>
          <a:p>
            <a:pPr lvl="2" eaLnBrk="1" hangingPunct="1">
              <a:lnSpc>
                <a:spcPct val="90000"/>
              </a:lnSpc>
            </a:pPr>
            <a:r>
              <a:rPr lang="en-US" sz="2100" smtClean="0"/>
              <a:t>Then, have the child show you he/she can do it correctly.</a:t>
            </a:r>
          </a:p>
          <a:p>
            <a:pPr eaLnBrk="1" hangingPunct="1">
              <a:lnSpc>
                <a:spcPct val="90000"/>
              </a:lnSpc>
            </a:pPr>
            <a:r>
              <a:rPr lang="en-US" sz="2600" smtClean="0"/>
              <a:t>6. </a:t>
            </a:r>
            <a:r>
              <a:rPr lang="en-US" sz="2300" smtClean="0"/>
              <a:t>Place students around the room</a:t>
            </a:r>
          </a:p>
          <a:p>
            <a:pPr lvl="2" eaLnBrk="1" hangingPunct="1">
              <a:lnSpc>
                <a:spcPct val="90000"/>
              </a:lnSpc>
            </a:pPr>
            <a:r>
              <a:rPr lang="en-US" sz="2100" smtClean="0"/>
              <a:t>Children want to be comfortable</a:t>
            </a:r>
          </a:p>
          <a:p>
            <a:pPr lvl="2" eaLnBrk="1" hangingPunct="1">
              <a:lnSpc>
                <a:spcPct val="90000"/>
              </a:lnSpc>
            </a:pPr>
            <a:r>
              <a:rPr lang="en-US" sz="2100" smtClean="0"/>
              <a:t>At the beginning we place them and after awhile we show them how to choose.  We ask them, “Where do you read best?”</a:t>
            </a:r>
          </a:p>
          <a:p>
            <a:pPr eaLnBrk="1" hangingPunct="1">
              <a:lnSpc>
                <a:spcPct val="90000"/>
              </a:lnSpc>
            </a:pPr>
            <a:r>
              <a:rPr lang="en-US" sz="2600" smtClean="0"/>
              <a:t>7. </a:t>
            </a:r>
            <a:r>
              <a:rPr lang="en-US" sz="2300" smtClean="0"/>
              <a:t>Everyone practice and build stamina (3 minutes)</a:t>
            </a:r>
          </a:p>
          <a:p>
            <a:pPr lvl="2" eaLnBrk="1" hangingPunct="1">
              <a:lnSpc>
                <a:spcPct val="90000"/>
              </a:lnSpc>
            </a:pPr>
            <a:r>
              <a:rPr lang="en-US" sz="2100" smtClean="0"/>
              <a:t>Don’t set timer, look for body clues.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7219">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7219">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7219">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72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7219">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7219">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7219">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7219">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721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19"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228600" y="381000"/>
            <a:ext cx="8915400" cy="838200"/>
          </a:xfrm>
        </p:spPr>
        <p:txBody>
          <a:bodyPr/>
          <a:lstStyle/>
          <a:p>
            <a:pPr eaLnBrk="1" hangingPunct="1"/>
            <a:r>
              <a:rPr lang="en-US" sz="4800" smtClean="0"/>
              <a:t>Would you like to successfully…</a:t>
            </a:r>
          </a:p>
        </p:txBody>
      </p:sp>
      <p:sp>
        <p:nvSpPr>
          <p:cNvPr id="22531" name="Rectangle 3"/>
          <p:cNvSpPr>
            <a:spLocks noGrp="1" noChangeArrowheads="1"/>
          </p:cNvSpPr>
          <p:nvPr>
            <p:ph idx="1"/>
          </p:nvPr>
        </p:nvSpPr>
        <p:spPr>
          <a:xfrm>
            <a:off x="762000" y="1295400"/>
            <a:ext cx="6400800" cy="5410200"/>
          </a:xfrm>
        </p:spPr>
        <p:txBody>
          <a:bodyPr/>
          <a:lstStyle/>
          <a:p>
            <a:pPr eaLnBrk="1" hangingPunct="1">
              <a:lnSpc>
                <a:spcPct val="80000"/>
              </a:lnSpc>
            </a:pPr>
            <a:r>
              <a:rPr lang="en-US" dirty="0" smtClean="0"/>
              <a:t>Differentiate instruction in your classroom?</a:t>
            </a:r>
          </a:p>
          <a:p>
            <a:pPr eaLnBrk="1" hangingPunct="1">
              <a:lnSpc>
                <a:spcPct val="80000"/>
              </a:lnSpc>
              <a:buFontTx/>
              <a:buNone/>
            </a:pPr>
            <a:endParaRPr lang="en-US" dirty="0" smtClean="0"/>
          </a:p>
          <a:p>
            <a:pPr eaLnBrk="1" hangingPunct="1">
              <a:lnSpc>
                <a:spcPct val="80000"/>
              </a:lnSpc>
            </a:pPr>
            <a:r>
              <a:rPr lang="en-US" dirty="0" smtClean="0"/>
              <a:t>Teach children in small groups?</a:t>
            </a:r>
          </a:p>
          <a:p>
            <a:pPr eaLnBrk="1" hangingPunct="1">
              <a:lnSpc>
                <a:spcPct val="80000"/>
              </a:lnSpc>
              <a:buFontTx/>
              <a:buNone/>
            </a:pPr>
            <a:endParaRPr lang="en-US" dirty="0" smtClean="0"/>
          </a:p>
          <a:p>
            <a:pPr eaLnBrk="1" hangingPunct="1">
              <a:lnSpc>
                <a:spcPct val="80000"/>
              </a:lnSpc>
            </a:pPr>
            <a:r>
              <a:rPr lang="en-US" dirty="0" smtClean="0"/>
              <a:t>Confer individually with students?</a:t>
            </a:r>
          </a:p>
          <a:p>
            <a:pPr eaLnBrk="1" hangingPunct="1">
              <a:lnSpc>
                <a:spcPct val="80000"/>
              </a:lnSpc>
            </a:pPr>
            <a:endParaRPr lang="en-US" dirty="0" smtClean="0"/>
          </a:p>
          <a:p>
            <a:pPr eaLnBrk="1" hangingPunct="1">
              <a:lnSpc>
                <a:spcPct val="80000"/>
              </a:lnSpc>
            </a:pPr>
            <a:r>
              <a:rPr lang="en-US" dirty="0" smtClean="0"/>
              <a:t>Do all of this while the rest of your class is fully engaged in independent reading and writing activities?</a:t>
            </a:r>
          </a:p>
          <a:p>
            <a:pPr eaLnBrk="1" hangingPunct="1">
              <a:lnSpc>
                <a:spcPct val="80000"/>
              </a:lnSpc>
            </a:pP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sz="3200" smtClean="0"/>
              <a:t>10 Steps to Teaching and </a:t>
            </a:r>
            <a:br>
              <a:rPr lang="en-US" sz="3200" smtClean="0"/>
            </a:br>
            <a:r>
              <a:rPr lang="en-US" sz="3200" smtClean="0"/>
              <a:t>Learning Independence</a:t>
            </a:r>
          </a:p>
        </p:txBody>
      </p:sp>
      <p:sp>
        <p:nvSpPr>
          <p:cNvPr id="138243" name="Rectangle 3"/>
          <p:cNvSpPr>
            <a:spLocks noGrp="1" noChangeArrowheads="1"/>
          </p:cNvSpPr>
          <p:nvPr>
            <p:ph idx="1"/>
          </p:nvPr>
        </p:nvSpPr>
        <p:spPr>
          <a:ln w="28575">
            <a:solidFill>
              <a:schemeClr val="tx1"/>
            </a:solidFill>
          </a:ln>
        </p:spPr>
        <p:txBody>
          <a:bodyPr/>
          <a:lstStyle/>
          <a:p>
            <a:pPr eaLnBrk="1" hangingPunct="1"/>
            <a:r>
              <a:rPr lang="en-US" smtClean="0"/>
              <a:t>8. Stay Out of the Way</a:t>
            </a:r>
          </a:p>
          <a:p>
            <a:pPr lvl="2" eaLnBrk="1" hangingPunct="1"/>
            <a:r>
              <a:rPr lang="en-US" smtClean="0"/>
              <a:t>Use “the magical power of a teacher’s eye” </a:t>
            </a:r>
          </a:p>
          <a:p>
            <a:pPr lvl="2" eaLnBrk="1" hangingPunct="1"/>
            <a:r>
              <a:rPr lang="en-US" smtClean="0"/>
              <a:t>Watch for “The Barometer Child” </a:t>
            </a:r>
          </a:p>
          <a:p>
            <a:pPr eaLnBrk="1" hangingPunct="1"/>
            <a:r>
              <a:rPr lang="en-US" smtClean="0"/>
              <a:t>9. Quiet Signal – Come back to Group</a:t>
            </a:r>
          </a:p>
          <a:p>
            <a:pPr lvl="2" eaLnBrk="1" hangingPunct="1"/>
            <a:r>
              <a:rPr lang="en-US" smtClean="0"/>
              <a:t>When stamina is broken, use signal.</a:t>
            </a:r>
          </a:p>
          <a:p>
            <a:pPr eaLnBrk="1" hangingPunct="1"/>
            <a:r>
              <a:rPr lang="en-US" smtClean="0"/>
              <a:t>10.Group Check In – “How Did You Do?”</a:t>
            </a:r>
          </a:p>
          <a:p>
            <a:pPr lvl="2" eaLnBrk="1" hangingPunct="1"/>
            <a:r>
              <a:rPr lang="en-US" smtClean="0"/>
              <a:t>This is time for self reflection and sharing.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824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824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824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824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824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824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8243">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824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85800" y="152400"/>
            <a:ext cx="6870700" cy="1295400"/>
          </a:xfrm>
          <a:solidFill>
            <a:schemeClr val="accent1"/>
          </a:solidFill>
        </p:spPr>
        <p:txBody>
          <a:bodyPr/>
          <a:lstStyle/>
          <a:p>
            <a:pPr eaLnBrk="1" hangingPunct="1"/>
            <a:r>
              <a:rPr lang="en-US" sz="1800" dirty="0" smtClean="0">
                <a:solidFill>
                  <a:schemeClr val="folHlink"/>
                </a:solidFill>
              </a:rPr>
              <a:t>P. 28 – Although the foundations of D5 create a strong base for student independence, there are also </a:t>
            </a:r>
            <a:r>
              <a:rPr lang="en-US" sz="1800" dirty="0" smtClean="0"/>
              <a:t>key materials, routines, and concepts</a:t>
            </a:r>
            <a:r>
              <a:rPr lang="en-US" sz="1800" dirty="0" smtClean="0">
                <a:solidFill>
                  <a:schemeClr val="folHlink"/>
                </a:solidFill>
              </a:rPr>
              <a:t> we introduce to children in the first days of school that are </a:t>
            </a:r>
            <a:r>
              <a:rPr lang="en-US" sz="1800" b="1" u="sng" dirty="0" smtClean="0">
                <a:solidFill>
                  <a:schemeClr val="folHlink"/>
                </a:solidFill>
              </a:rPr>
              <a:t>crucial </a:t>
            </a:r>
            <a:r>
              <a:rPr lang="en-US" sz="1800" dirty="0" smtClean="0">
                <a:solidFill>
                  <a:schemeClr val="folHlink"/>
                </a:solidFill>
              </a:rPr>
              <a:t>to the success of the program:</a:t>
            </a:r>
          </a:p>
        </p:txBody>
      </p:sp>
      <p:sp>
        <p:nvSpPr>
          <p:cNvPr id="41987" name="Text Box 4"/>
          <p:cNvSpPr txBox="1">
            <a:spLocks noChangeArrowheads="1"/>
          </p:cNvSpPr>
          <p:nvPr/>
        </p:nvSpPr>
        <p:spPr bwMode="auto">
          <a:xfrm>
            <a:off x="457200" y="1600200"/>
            <a:ext cx="7696200" cy="4451350"/>
          </a:xfrm>
          <a:prstGeom prst="rect">
            <a:avLst/>
          </a:prstGeom>
          <a:noFill/>
          <a:ln w="9525">
            <a:noFill/>
            <a:miter lim="800000"/>
            <a:headEnd/>
            <a:tailEnd/>
          </a:ln>
        </p:spPr>
        <p:txBody>
          <a:bodyPr>
            <a:spAutoFit/>
          </a:bodyPr>
          <a:lstStyle/>
          <a:p>
            <a:pPr marL="342900" indent="-342900" algn="ctr">
              <a:spcBef>
                <a:spcPct val="50000"/>
              </a:spcBef>
              <a:buFontTx/>
              <a:buAutoNum type="arabicPeriod"/>
            </a:pPr>
            <a:r>
              <a:rPr lang="en-US" sz="2200"/>
              <a:t>Establishing a gathering place for brain and body breaks</a:t>
            </a:r>
          </a:p>
          <a:p>
            <a:pPr marL="342900" indent="-342900" algn="ctr">
              <a:spcBef>
                <a:spcPct val="50000"/>
              </a:spcBef>
              <a:buFontTx/>
              <a:buAutoNum type="arabicPeriod"/>
            </a:pPr>
            <a:r>
              <a:rPr lang="en-US" sz="2200"/>
              <a:t>Developing the concept of “good-fit” books through a series of lessons</a:t>
            </a:r>
          </a:p>
          <a:p>
            <a:pPr marL="342900" indent="-342900" algn="ctr">
              <a:spcBef>
                <a:spcPct val="50000"/>
              </a:spcBef>
              <a:buFontTx/>
              <a:buAutoNum type="arabicPeriod"/>
            </a:pPr>
            <a:r>
              <a:rPr lang="en-US" sz="2200"/>
              <a:t>Creating anchor charts with students for referencing behaviors</a:t>
            </a:r>
          </a:p>
          <a:p>
            <a:pPr marL="342900" indent="-342900" algn="ctr">
              <a:spcBef>
                <a:spcPct val="50000"/>
              </a:spcBef>
              <a:buFontTx/>
              <a:buAutoNum type="arabicPeriod"/>
            </a:pPr>
            <a:r>
              <a:rPr lang="en-US" sz="2200"/>
              <a:t>Short, repeated intervals of independent practice</a:t>
            </a:r>
          </a:p>
          <a:p>
            <a:pPr marL="342900" indent="-342900" algn="ctr">
              <a:spcBef>
                <a:spcPct val="50000"/>
              </a:spcBef>
              <a:buFontTx/>
              <a:buAutoNum type="arabicPeriod"/>
            </a:pPr>
            <a:r>
              <a:rPr lang="en-US" sz="2200"/>
              <a:t>Calm signals and check-in procedures</a:t>
            </a:r>
          </a:p>
          <a:p>
            <a:pPr marL="342900" indent="-342900" algn="ctr">
              <a:spcBef>
                <a:spcPct val="50000"/>
              </a:spcBef>
              <a:buFontTx/>
              <a:buAutoNum type="arabicPeriod"/>
            </a:pPr>
            <a:r>
              <a:rPr lang="en-US" sz="2200"/>
              <a:t>Using the correct model/incorrect model approach for demonstrating appropriate behaviors</a:t>
            </a:r>
          </a:p>
          <a:p>
            <a:pPr marL="342900" indent="-342900" algn="ctr">
              <a:spcBef>
                <a:spcPct val="50000"/>
              </a:spcBef>
              <a:buFontTx/>
              <a:buAutoNum type="arabicPeriod"/>
            </a:pPr>
            <a:endParaRPr lang="en-US" sz="220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0" y="152400"/>
            <a:ext cx="7556500" cy="762000"/>
          </a:xfrm>
        </p:spPr>
        <p:txBody>
          <a:bodyPr/>
          <a:lstStyle/>
          <a:p>
            <a:pPr eaLnBrk="1" hangingPunct="1"/>
            <a:r>
              <a:rPr lang="en-US" sz="4000" smtClean="0"/>
              <a:t>1. Establish a Gathering Place</a:t>
            </a:r>
          </a:p>
        </p:txBody>
      </p:sp>
      <p:sp>
        <p:nvSpPr>
          <p:cNvPr id="43011" name="Rectangle 3"/>
          <p:cNvSpPr>
            <a:spLocks noGrp="1" noChangeArrowheads="1"/>
          </p:cNvSpPr>
          <p:nvPr>
            <p:ph idx="1"/>
          </p:nvPr>
        </p:nvSpPr>
        <p:spPr>
          <a:xfrm>
            <a:off x="304800" y="1143000"/>
            <a:ext cx="8077200" cy="4343400"/>
          </a:xfrm>
        </p:spPr>
        <p:txBody>
          <a:bodyPr/>
          <a:lstStyle/>
          <a:p>
            <a:pPr eaLnBrk="1" hangingPunct="1"/>
            <a:r>
              <a:rPr lang="en-US" sz="2000" dirty="0" smtClean="0">
                <a:latin typeface="Arial" charset="0"/>
              </a:rPr>
              <a:t>Open space large enough for the whole class to come together and sit on the floor.</a:t>
            </a:r>
          </a:p>
          <a:p>
            <a:pPr eaLnBrk="1" hangingPunct="1">
              <a:buFontTx/>
              <a:buNone/>
            </a:pPr>
            <a:endParaRPr lang="en-US" sz="2000" dirty="0" smtClean="0">
              <a:latin typeface="Arial" charset="0"/>
            </a:endParaRPr>
          </a:p>
          <a:p>
            <a:pPr eaLnBrk="1" hangingPunct="1"/>
            <a:r>
              <a:rPr lang="en-US" sz="2000" dirty="0" smtClean="0">
                <a:latin typeface="Arial" charset="0"/>
              </a:rPr>
              <a:t>Regardless of the age of children we teach, we always have a gathering place.</a:t>
            </a:r>
          </a:p>
          <a:p>
            <a:pPr lvl="3" eaLnBrk="1" hangingPunct="1"/>
            <a:r>
              <a:rPr lang="en-US" sz="1800" dirty="0" smtClean="0">
                <a:latin typeface="Arial" charset="0"/>
              </a:rPr>
              <a:t>Distractions are limited and proximity allows us to check in on behavior more effectively</a:t>
            </a:r>
          </a:p>
          <a:p>
            <a:pPr lvl="3" eaLnBrk="1" hangingPunct="1"/>
            <a:r>
              <a:rPr lang="en-US" sz="1800" dirty="0" smtClean="0">
                <a:latin typeface="Arial" charset="0"/>
              </a:rPr>
              <a:t>Students are able to turn and talk to each other, engaging everyone in the conversation of a less          </a:t>
            </a:r>
          </a:p>
        </p:txBody>
      </p:sp>
      <p:sp>
        <p:nvSpPr>
          <p:cNvPr id="43012" name="Text Box 6"/>
          <p:cNvSpPr txBox="1">
            <a:spLocks noChangeArrowheads="1"/>
          </p:cNvSpPr>
          <p:nvPr/>
        </p:nvSpPr>
        <p:spPr bwMode="auto">
          <a:xfrm>
            <a:off x="228600" y="3429000"/>
            <a:ext cx="8229600" cy="396875"/>
          </a:xfrm>
          <a:prstGeom prst="rect">
            <a:avLst/>
          </a:prstGeom>
          <a:noFill/>
          <a:ln w="9525">
            <a:noFill/>
            <a:miter lim="800000"/>
            <a:headEnd/>
            <a:tailEnd/>
          </a:ln>
        </p:spPr>
        <p:txBody>
          <a:bodyPr>
            <a:spAutoFit/>
          </a:bodyPr>
          <a:lstStyle/>
          <a:p>
            <a:pPr>
              <a:spcBef>
                <a:spcPct val="50000"/>
              </a:spcBef>
            </a:pPr>
            <a:r>
              <a:rPr lang="en-US"/>
              <a:t>  </a:t>
            </a:r>
          </a:p>
        </p:txBody>
      </p:sp>
      <p:sp>
        <p:nvSpPr>
          <p:cNvPr id="43013" name="Text Box 7"/>
          <p:cNvSpPr txBox="1">
            <a:spLocks noChangeArrowheads="1"/>
          </p:cNvSpPr>
          <p:nvPr/>
        </p:nvSpPr>
        <p:spPr bwMode="auto">
          <a:xfrm>
            <a:off x="381000" y="4038600"/>
            <a:ext cx="8153400" cy="1431161"/>
          </a:xfrm>
          <a:prstGeom prst="rect">
            <a:avLst/>
          </a:prstGeom>
          <a:noFill/>
          <a:ln w="9525">
            <a:noFill/>
            <a:miter lim="800000"/>
            <a:headEnd/>
            <a:tailEnd/>
          </a:ln>
        </p:spPr>
        <p:txBody>
          <a:bodyPr wrap="square">
            <a:spAutoFit/>
          </a:bodyPr>
          <a:lstStyle/>
          <a:p>
            <a:pPr>
              <a:spcBef>
                <a:spcPct val="50000"/>
              </a:spcBef>
              <a:buFontTx/>
              <a:buChar char="•"/>
            </a:pPr>
            <a:r>
              <a:rPr lang="en-US" dirty="0"/>
              <a:t>   Gathering on the floor signals a shift in activity and thinking</a:t>
            </a:r>
          </a:p>
          <a:p>
            <a:pPr lvl="2">
              <a:spcBef>
                <a:spcPct val="50000"/>
              </a:spcBef>
            </a:pPr>
            <a:r>
              <a:rPr lang="en-US" sz="1800" dirty="0"/>
              <a:t>      -  It provides time for a change in their brain work along with much need movement of their bodies (Brain and Body Break).</a:t>
            </a:r>
          </a:p>
          <a:p>
            <a:pPr>
              <a:spcBef>
                <a:spcPct val="50000"/>
              </a:spcBef>
              <a:buFontTx/>
              <a:buChar char="•"/>
            </a:pPr>
            <a:endParaRPr lang="en-US" sz="1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685800" y="152400"/>
            <a:ext cx="6870700" cy="762000"/>
          </a:xfrm>
        </p:spPr>
        <p:txBody>
          <a:bodyPr/>
          <a:lstStyle/>
          <a:p>
            <a:pPr eaLnBrk="1" hangingPunct="1"/>
            <a:r>
              <a:rPr lang="en-US" smtClean="0"/>
              <a:t>2. Good-Fit Books</a:t>
            </a:r>
          </a:p>
        </p:txBody>
      </p:sp>
      <p:sp>
        <p:nvSpPr>
          <p:cNvPr id="44035" name="Rectangle 3"/>
          <p:cNvSpPr>
            <a:spLocks noGrp="1" noChangeArrowheads="1"/>
          </p:cNvSpPr>
          <p:nvPr>
            <p:ph idx="1"/>
          </p:nvPr>
        </p:nvSpPr>
        <p:spPr>
          <a:xfrm>
            <a:off x="381000" y="914400"/>
            <a:ext cx="7924800" cy="5410200"/>
          </a:xfrm>
        </p:spPr>
        <p:txBody>
          <a:bodyPr/>
          <a:lstStyle/>
          <a:p>
            <a:pPr eaLnBrk="1" hangingPunct="1"/>
            <a:r>
              <a:rPr lang="en-US" sz="2400" dirty="0" smtClean="0"/>
              <a:t>Research indicates that an independent-level or good-fit book for children is one they can read with 99% accuracy. (Richard </a:t>
            </a:r>
            <a:r>
              <a:rPr lang="en-US" sz="2400" dirty="0" err="1" smtClean="0"/>
              <a:t>Allington</a:t>
            </a:r>
            <a:r>
              <a:rPr lang="en-US" sz="2400" dirty="0" smtClean="0"/>
              <a:t>, March 2005)</a:t>
            </a:r>
          </a:p>
          <a:p>
            <a:pPr eaLnBrk="1" hangingPunct="1"/>
            <a:r>
              <a:rPr lang="en-US" sz="2400" dirty="0" smtClean="0"/>
              <a:t>Higher levels of oral reading error rate are linked to significant increases in off-task behavior. (</a:t>
            </a:r>
            <a:r>
              <a:rPr lang="en-US" sz="2400" dirty="0" err="1" smtClean="0"/>
              <a:t>Gambrell</a:t>
            </a:r>
            <a:r>
              <a:rPr lang="en-US" sz="2400" dirty="0" smtClean="0"/>
              <a:t>, Wilson, and Gantt, 1981)</a:t>
            </a:r>
          </a:p>
          <a:p>
            <a:pPr eaLnBrk="1" hangingPunct="1"/>
            <a:endParaRPr lang="en-US" sz="2400" dirty="0" smtClean="0"/>
          </a:p>
          <a:p>
            <a:pPr eaLnBrk="1" hangingPunct="1"/>
            <a:r>
              <a:rPr lang="en-US" sz="2400" dirty="0" smtClean="0"/>
              <a:t>It is essential to spend focused classroom time teaching our children to choose books that are a good fit for them and they enjoy. </a:t>
            </a:r>
          </a:p>
          <a:p>
            <a:pPr eaLnBrk="1" hangingPunct="1"/>
            <a:r>
              <a:rPr lang="en-US" sz="2400" dirty="0" smtClean="0"/>
              <a:t>There is more to choosing a good-fit book than just reading the words.  A child’s purpose for reading, interest in a topic, and ability to </a:t>
            </a:r>
            <a:r>
              <a:rPr lang="en-US" sz="2400" dirty="0" err="1" smtClean="0"/>
              <a:t>comphrehend</a:t>
            </a:r>
            <a:r>
              <a:rPr lang="en-US" sz="2400" dirty="0" smtClean="0"/>
              <a:t> play a large role in finding a good-fit book.</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85800" y="152400"/>
            <a:ext cx="6870700" cy="838200"/>
          </a:xfrm>
        </p:spPr>
        <p:txBody>
          <a:bodyPr/>
          <a:lstStyle/>
          <a:p>
            <a:pPr eaLnBrk="1" hangingPunct="1"/>
            <a:r>
              <a:rPr lang="en-US" smtClean="0"/>
              <a:t>I PICK</a:t>
            </a:r>
          </a:p>
        </p:txBody>
      </p:sp>
      <p:sp>
        <p:nvSpPr>
          <p:cNvPr id="45059" name="Rectangle 3"/>
          <p:cNvSpPr>
            <a:spLocks noGrp="1" noChangeArrowheads="1"/>
          </p:cNvSpPr>
          <p:nvPr>
            <p:ph idx="1"/>
          </p:nvPr>
        </p:nvSpPr>
        <p:spPr>
          <a:xfrm>
            <a:off x="152400" y="1524000"/>
            <a:ext cx="8686800" cy="5181600"/>
          </a:xfrm>
        </p:spPr>
        <p:txBody>
          <a:bodyPr/>
          <a:lstStyle/>
          <a:p>
            <a:pPr marL="609600" indent="-609600" eaLnBrk="1" hangingPunct="1">
              <a:buFontTx/>
              <a:buAutoNum type="arabicPeriod"/>
            </a:pPr>
            <a:r>
              <a:rPr lang="en-US" sz="2800" smtClean="0"/>
              <a:t>I choose a book</a:t>
            </a:r>
          </a:p>
          <a:p>
            <a:pPr marL="609600" indent="-609600" eaLnBrk="1" hangingPunct="1">
              <a:buFontTx/>
              <a:buAutoNum type="arabicPeriod"/>
            </a:pPr>
            <a:r>
              <a:rPr lang="en-US" sz="2800" smtClean="0"/>
              <a:t>P urpose – Why do I want to read it?</a:t>
            </a:r>
          </a:p>
          <a:p>
            <a:pPr marL="609600" indent="-609600" eaLnBrk="1" hangingPunct="1">
              <a:buFontTx/>
              <a:buAutoNum type="arabicPeriod"/>
            </a:pPr>
            <a:r>
              <a:rPr lang="en-US" sz="2800" smtClean="0"/>
              <a:t>I nterest – Does it interest me?</a:t>
            </a:r>
          </a:p>
          <a:p>
            <a:pPr marL="609600" indent="-609600" eaLnBrk="1" hangingPunct="1">
              <a:buFontTx/>
              <a:buAutoNum type="arabicPeriod"/>
            </a:pPr>
            <a:r>
              <a:rPr lang="en-US" sz="2800" smtClean="0"/>
              <a:t>C omprehend – Am I understanding what I am             </a:t>
            </a:r>
          </a:p>
          <a:p>
            <a:pPr marL="609600" indent="-609600" eaLnBrk="1" hangingPunct="1">
              <a:buFontTx/>
              <a:buNone/>
            </a:pPr>
            <a:r>
              <a:rPr lang="en-US" sz="2800" smtClean="0"/>
              <a:t>                             reading?</a:t>
            </a:r>
          </a:p>
          <a:p>
            <a:pPr marL="609600" indent="-609600" eaLnBrk="1" hangingPunct="1">
              <a:buFontTx/>
              <a:buAutoNum type="arabicPeriod" startAt="5"/>
            </a:pPr>
            <a:r>
              <a:rPr lang="en-US" sz="2800" smtClean="0"/>
              <a:t>K now – I know most of the words</a:t>
            </a:r>
          </a:p>
          <a:p>
            <a:pPr marL="609600" indent="-609600" eaLnBrk="1" hangingPunct="1">
              <a:buFontTx/>
              <a:buNone/>
            </a:pPr>
            <a:endParaRPr lang="en-US" sz="2800" smtClean="0"/>
          </a:p>
          <a:p>
            <a:pPr marL="609600" indent="-609600" eaLnBrk="1" hangingPunct="1">
              <a:buFontTx/>
              <a:buNone/>
            </a:pPr>
            <a:r>
              <a:rPr lang="en-US" sz="2800" smtClean="0"/>
              <a:t>		* After they grasp the concept of I PICK, </a:t>
            </a:r>
          </a:p>
          <a:p>
            <a:pPr marL="609600" indent="-609600" eaLnBrk="1" hangingPunct="1">
              <a:buFontTx/>
              <a:buNone/>
            </a:pPr>
            <a:r>
              <a:rPr lang="en-US" sz="2800" smtClean="0"/>
              <a:t>               have them model their book choices in   </a:t>
            </a:r>
          </a:p>
          <a:p>
            <a:pPr marL="609600" indent="-609600" eaLnBrk="1" hangingPunct="1">
              <a:buFontTx/>
              <a:buNone/>
            </a:pPr>
            <a:r>
              <a:rPr lang="en-US" sz="2800" smtClean="0"/>
              <a:t>               front of whole class.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381000" y="152400"/>
            <a:ext cx="7175500" cy="838200"/>
          </a:xfrm>
        </p:spPr>
        <p:txBody>
          <a:bodyPr/>
          <a:lstStyle/>
          <a:p>
            <a:pPr eaLnBrk="1" hangingPunct="1"/>
            <a:r>
              <a:rPr lang="en-US" sz="4000" smtClean="0"/>
              <a:t>Setting Up the Book Boxes</a:t>
            </a:r>
          </a:p>
        </p:txBody>
      </p:sp>
      <p:sp>
        <p:nvSpPr>
          <p:cNvPr id="46083" name="Rectangle 3"/>
          <p:cNvSpPr>
            <a:spLocks noGrp="1" noChangeArrowheads="1"/>
          </p:cNvSpPr>
          <p:nvPr>
            <p:ph idx="1"/>
          </p:nvPr>
        </p:nvSpPr>
        <p:spPr>
          <a:xfrm>
            <a:off x="304800" y="1066800"/>
            <a:ext cx="8077200" cy="4419600"/>
          </a:xfrm>
        </p:spPr>
        <p:txBody>
          <a:bodyPr/>
          <a:lstStyle/>
          <a:p>
            <a:pPr eaLnBrk="1" hangingPunct="1"/>
            <a:r>
              <a:rPr lang="en-US" smtClean="0"/>
              <a:t>Have a separate book box for each student. </a:t>
            </a:r>
          </a:p>
          <a:p>
            <a:pPr lvl="2" eaLnBrk="1" hangingPunct="1"/>
            <a:r>
              <a:rPr lang="en-US" smtClean="0"/>
              <a:t>Use small plastic tubs, cereal boxes, or even ask parents to send one with each child</a:t>
            </a:r>
          </a:p>
          <a:p>
            <a:pPr eaLnBrk="1" hangingPunct="1"/>
            <a:r>
              <a:rPr lang="en-US" smtClean="0"/>
              <a:t>5 – 10 books in box</a:t>
            </a:r>
          </a:p>
          <a:p>
            <a:pPr lvl="2" eaLnBrk="1" hangingPunct="1"/>
            <a:r>
              <a:rPr lang="en-US" smtClean="0"/>
              <a:t>Self-selection of books depends on age</a:t>
            </a:r>
          </a:p>
          <a:p>
            <a:pPr eaLnBrk="1" hangingPunct="1"/>
            <a:r>
              <a:rPr lang="en-US" smtClean="0"/>
              <a:t>Journal and pencil</a:t>
            </a:r>
          </a:p>
          <a:p>
            <a:pPr eaLnBrk="1" hangingPunct="1"/>
            <a:r>
              <a:rPr lang="en-US" smtClean="0"/>
              <a:t>Book box has assigned spot it is kept</a:t>
            </a:r>
          </a:p>
          <a:p>
            <a:pPr lvl="2" eaLnBrk="1" hangingPunct="1"/>
            <a:endParaRPr lang="en-US" smtClean="0"/>
          </a:p>
          <a:p>
            <a:pPr lvl="3" eaLnBrk="1" hangingPunct="1">
              <a:buFontTx/>
              <a:buNone/>
            </a:pPr>
            <a:endParaRPr 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685800" y="152400"/>
            <a:ext cx="6870700" cy="762000"/>
          </a:xfrm>
        </p:spPr>
        <p:txBody>
          <a:bodyPr/>
          <a:lstStyle/>
          <a:p>
            <a:pPr eaLnBrk="1" hangingPunct="1"/>
            <a:r>
              <a:rPr lang="en-US" smtClean="0"/>
              <a:t>3. Anchor Charts</a:t>
            </a:r>
          </a:p>
        </p:txBody>
      </p:sp>
      <p:sp>
        <p:nvSpPr>
          <p:cNvPr id="47107" name="Rectangle 3"/>
          <p:cNvSpPr>
            <a:spLocks noGrp="1" noChangeArrowheads="1"/>
          </p:cNvSpPr>
          <p:nvPr>
            <p:ph idx="1"/>
          </p:nvPr>
        </p:nvSpPr>
        <p:spPr>
          <a:xfrm>
            <a:off x="304800" y="990600"/>
            <a:ext cx="8077200" cy="2895600"/>
          </a:xfrm>
        </p:spPr>
        <p:txBody>
          <a:bodyPr/>
          <a:lstStyle/>
          <a:p>
            <a:pPr eaLnBrk="1" hangingPunct="1"/>
            <a:r>
              <a:rPr lang="en-US" sz="2800" smtClean="0"/>
              <a:t>Large charts created based on what children have to say</a:t>
            </a:r>
          </a:p>
          <a:p>
            <a:pPr eaLnBrk="1" hangingPunct="1"/>
            <a:r>
              <a:rPr lang="en-US" sz="2800" smtClean="0"/>
              <a:t>One way to make thinking permanent and visible in the classroom</a:t>
            </a:r>
          </a:p>
          <a:p>
            <a:pPr eaLnBrk="1" hangingPunct="1"/>
            <a:r>
              <a:rPr lang="en-US" sz="2800" smtClean="0"/>
              <a:t>Allow class members to build on earlier learning or remember a specific lesson</a:t>
            </a:r>
          </a:p>
        </p:txBody>
      </p:sp>
      <p:sp>
        <p:nvSpPr>
          <p:cNvPr id="47108" name="Text Box 4"/>
          <p:cNvSpPr txBox="1">
            <a:spLocks noChangeArrowheads="1"/>
          </p:cNvSpPr>
          <p:nvPr/>
        </p:nvSpPr>
        <p:spPr bwMode="auto">
          <a:xfrm>
            <a:off x="2057400" y="4114800"/>
            <a:ext cx="6400800" cy="2282825"/>
          </a:xfrm>
          <a:prstGeom prst="rect">
            <a:avLst/>
          </a:prstGeom>
          <a:noFill/>
          <a:ln w="9525">
            <a:noFill/>
            <a:miter lim="800000"/>
            <a:headEnd/>
            <a:tailEnd/>
          </a:ln>
        </p:spPr>
        <p:txBody>
          <a:bodyPr>
            <a:spAutoFit/>
          </a:bodyPr>
          <a:lstStyle/>
          <a:p>
            <a:pPr>
              <a:spcBef>
                <a:spcPct val="50000"/>
              </a:spcBef>
            </a:pPr>
            <a:r>
              <a:rPr lang="en-US" sz="2400"/>
              <a:t>As each component of the Daily Five is introduced, the class comes together to make an anchor chart, which is called an </a:t>
            </a:r>
            <a:r>
              <a:rPr lang="en-US" sz="2400" b="1">
                <a:latin typeface="Bookman Old Style" pitchFamily="18" charset="0"/>
              </a:rPr>
              <a:t>I</a:t>
            </a:r>
            <a:r>
              <a:rPr lang="en-US" sz="2400" b="1"/>
              <a:t> </a:t>
            </a:r>
            <a:r>
              <a:rPr lang="en-US" sz="2400"/>
              <a:t>chart. The </a:t>
            </a:r>
            <a:r>
              <a:rPr lang="en-US" sz="2400" b="1">
                <a:latin typeface="Bookman Old Style" pitchFamily="18" charset="0"/>
              </a:rPr>
              <a:t>I</a:t>
            </a:r>
            <a:r>
              <a:rPr lang="en-US" sz="2400"/>
              <a:t> chart allows children’s thinking about student and teacher behaviors during Daily Five to be recorded on a chart and displayed.</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152400" y="152400"/>
            <a:ext cx="7848600" cy="838200"/>
          </a:xfrm>
        </p:spPr>
        <p:txBody>
          <a:bodyPr/>
          <a:lstStyle/>
          <a:p>
            <a:pPr eaLnBrk="1" hangingPunct="1"/>
            <a:r>
              <a:rPr lang="en-US" sz="3200" smtClean="0"/>
              <a:t>4. Short Intervals of Repeated Practice</a:t>
            </a:r>
          </a:p>
        </p:txBody>
      </p:sp>
      <p:sp>
        <p:nvSpPr>
          <p:cNvPr id="48131" name="Rectangle 3"/>
          <p:cNvSpPr>
            <a:spLocks noGrp="1" noChangeArrowheads="1"/>
          </p:cNvSpPr>
          <p:nvPr>
            <p:ph idx="1"/>
          </p:nvPr>
        </p:nvSpPr>
        <p:spPr>
          <a:xfrm>
            <a:off x="685800" y="1143000"/>
            <a:ext cx="7696200" cy="5181600"/>
          </a:xfrm>
        </p:spPr>
        <p:txBody>
          <a:bodyPr/>
          <a:lstStyle/>
          <a:p>
            <a:pPr eaLnBrk="1" hangingPunct="1"/>
            <a:r>
              <a:rPr lang="en-US" sz="2800" smtClean="0"/>
              <a:t>The brain receives input through 3 different external memory systems: visual, auditory, and kinesthetic.</a:t>
            </a:r>
          </a:p>
          <a:p>
            <a:pPr eaLnBrk="1" hangingPunct="1"/>
            <a:r>
              <a:rPr lang="en-US" sz="2800" smtClean="0"/>
              <a:t>Memory stored in the kinesthetic system evokes the longest memory. </a:t>
            </a:r>
          </a:p>
          <a:p>
            <a:pPr eaLnBrk="1" hangingPunct="1"/>
            <a:r>
              <a:rPr lang="en-US" sz="2800" smtClean="0"/>
              <a:t>To activate this system, kinesthetic learning experiences are provided and then labeled so children hear and feel what they are doing.  This movement is stored in muscle memory and becomes part of their </a:t>
            </a:r>
          </a:p>
          <a:p>
            <a:pPr eaLnBrk="1" hangingPunct="1">
              <a:buFontTx/>
              <a:buNone/>
            </a:pPr>
            <a:r>
              <a:rPr lang="en-US" sz="2800" smtClean="0"/>
              <a:t>            default behaviors.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228600" y="0"/>
            <a:ext cx="7696200" cy="990600"/>
          </a:xfrm>
        </p:spPr>
        <p:txBody>
          <a:bodyPr/>
          <a:lstStyle/>
          <a:p>
            <a:pPr eaLnBrk="1" hangingPunct="1"/>
            <a:r>
              <a:rPr lang="en-US" sz="3500" smtClean="0"/>
              <a:t>6. Correct Model/Incorrect Model</a:t>
            </a:r>
          </a:p>
        </p:txBody>
      </p:sp>
      <p:sp>
        <p:nvSpPr>
          <p:cNvPr id="49155" name="Rectangle 3"/>
          <p:cNvSpPr>
            <a:spLocks noGrp="1" noChangeArrowheads="1"/>
          </p:cNvSpPr>
          <p:nvPr>
            <p:ph idx="1"/>
          </p:nvPr>
        </p:nvSpPr>
        <p:spPr>
          <a:xfrm>
            <a:off x="304800" y="1143000"/>
            <a:ext cx="8077200" cy="4343400"/>
          </a:xfrm>
        </p:spPr>
        <p:txBody>
          <a:bodyPr/>
          <a:lstStyle/>
          <a:p>
            <a:pPr eaLnBrk="1" hangingPunct="1">
              <a:lnSpc>
                <a:spcPct val="90000"/>
              </a:lnSpc>
            </a:pPr>
            <a:r>
              <a:rPr lang="en-US" sz="2400" smtClean="0"/>
              <a:t>Complete I-chart and discuss</a:t>
            </a:r>
          </a:p>
          <a:p>
            <a:pPr lvl="1" eaLnBrk="1" hangingPunct="1">
              <a:lnSpc>
                <a:spcPct val="90000"/>
              </a:lnSpc>
            </a:pPr>
            <a:r>
              <a:rPr lang="en-US" sz="2000" smtClean="0"/>
              <a:t>Have one student model correctly while pointing out all of the wonderful behaviors the student is demonstrating</a:t>
            </a:r>
          </a:p>
          <a:p>
            <a:pPr eaLnBrk="1" hangingPunct="1">
              <a:lnSpc>
                <a:spcPct val="90000"/>
              </a:lnSpc>
              <a:buFontTx/>
              <a:buNone/>
            </a:pPr>
            <a:endParaRPr lang="en-US" sz="2400" smtClean="0"/>
          </a:p>
          <a:p>
            <a:pPr eaLnBrk="1" hangingPunct="1">
              <a:lnSpc>
                <a:spcPct val="90000"/>
              </a:lnSpc>
            </a:pPr>
            <a:r>
              <a:rPr lang="en-US" sz="2400" smtClean="0"/>
              <a:t>Then, model incorrectly…</a:t>
            </a:r>
          </a:p>
          <a:p>
            <a:pPr lvl="1" eaLnBrk="1" hangingPunct="1">
              <a:lnSpc>
                <a:spcPct val="90000"/>
              </a:lnSpc>
            </a:pPr>
            <a:r>
              <a:rPr lang="en-US" sz="2000" smtClean="0"/>
              <a:t>Pick child carefully… one that would want the attention of doing it “wrong”.  </a:t>
            </a:r>
          </a:p>
          <a:p>
            <a:pPr lvl="1" eaLnBrk="1" hangingPunct="1">
              <a:lnSpc>
                <a:spcPct val="90000"/>
              </a:lnSpc>
            </a:pPr>
            <a:r>
              <a:rPr lang="en-US" sz="2000" smtClean="0"/>
              <a:t>Most children laugh, but deep learning occurs after the incorrect model.</a:t>
            </a:r>
          </a:p>
          <a:p>
            <a:pPr lvl="1" eaLnBrk="1" hangingPunct="1">
              <a:lnSpc>
                <a:spcPct val="90000"/>
              </a:lnSpc>
            </a:pPr>
            <a:r>
              <a:rPr lang="en-US" sz="2000" smtClean="0"/>
              <a:t>After revisiting I-chart about incorrect behaviors, ask child to then demonstrate correctly.</a:t>
            </a:r>
          </a:p>
          <a:p>
            <a:pPr lvl="1" eaLnBrk="1" hangingPunct="1">
              <a:lnSpc>
                <a:spcPct val="90000"/>
              </a:lnSpc>
            </a:pPr>
            <a:r>
              <a:rPr lang="en-US" sz="2000" smtClean="0"/>
              <a:t>This way, the child has shown he/she is capable of being successful.</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685800" y="152400"/>
            <a:ext cx="6870700" cy="762000"/>
          </a:xfrm>
        </p:spPr>
        <p:txBody>
          <a:bodyPr/>
          <a:lstStyle/>
          <a:p>
            <a:pPr eaLnBrk="1" hangingPunct="1"/>
            <a:r>
              <a:rPr lang="en-US" smtClean="0"/>
              <a:t>5. Signals and Check-in</a:t>
            </a:r>
          </a:p>
        </p:txBody>
      </p:sp>
      <p:sp>
        <p:nvSpPr>
          <p:cNvPr id="50179" name="Rectangle 3"/>
          <p:cNvSpPr>
            <a:spLocks noGrp="1" noChangeArrowheads="1"/>
          </p:cNvSpPr>
          <p:nvPr>
            <p:ph idx="1"/>
          </p:nvPr>
        </p:nvSpPr>
        <p:spPr>
          <a:xfrm>
            <a:off x="228600" y="990600"/>
            <a:ext cx="8153400" cy="5257800"/>
          </a:xfrm>
        </p:spPr>
        <p:txBody>
          <a:bodyPr/>
          <a:lstStyle/>
          <a:p>
            <a:pPr eaLnBrk="1" hangingPunct="1">
              <a:lnSpc>
                <a:spcPct val="80000"/>
              </a:lnSpc>
              <a:buFontTx/>
              <a:buNone/>
            </a:pPr>
            <a:r>
              <a:rPr lang="en-US" sz="2800" b="1" u="sng" smtClean="0">
                <a:solidFill>
                  <a:srgbClr val="00FF00"/>
                </a:solidFill>
              </a:rPr>
              <a:t>SIGNALS</a:t>
            </a:r>
          </a:p>
          <a:p>
            <a:pPr eaLnBrk="1" hangingPunct="1">
              <a:lnSpc>
                <a:spcPct val="80000"/>
              </a:lnSpc>
            </a:pPr>
            <a:r>
              <a:rPr lang="en-US" sz="2800" smtClean="0"/>
              <a:t>Teach children to quickly respond to a signal so they know it is time to gather and check back in.</a:t>
            </a:r>
          </a:p>
          <a:p>
            <a:pPr eaLnBrk="1" hangingPunct="1">
              <a:lnSpc>
                <a:spcPct val="80000"/>
              </a:lnSpc>
            </a:pPr>
            <a:r>
              <a:rPr lang="en-US" sz="2800" smtClean="0"/>
              <a:t>You want something that will grab attention but not break the tone of a classroom.</a:t>
            </a:r>
          </a:p>
          <a:p>
            <a:pPr eaLnBrk="1" hangingPunct="1">
              <a:lnSpc>
                <a:spcPct val="80000"/>
              </a:lnSpc>
            </a:pPr>
            <a:r>
              <a:rPr lang="en-US" sz="2800" smtClean="0"/>
              <a:t>Explain the signal and its purpose on the first day of the year. Make an anchor chart together and write down ideas about what it would look like and sound like in the room when the signal goes off.  Then, practice, practice, practice!  Each time revisiting the </a:t>
            </a:r>
          </a:p>
          <a:p>
            <a:pPr eaLnBrk="1" hangingPunct="1">
              <a:lnSpc>
                <a:spcPct val="80000"/>
              </a:lnSpc>
              <a:buFontTx/>
              <a:buNone/>
            </a:pPr>
            <a:r>
              <a:rPr lang="en-US" sz="2800" smtClean="0"/>
              <a:t>                anchor chart in-between!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pic>
        <p:nvPicPr>
          <p:cNvPr id="23554" name="Picture 4" descr="template_bag_yellow"/>
          <p:cNvPicPr>
            <a:picLocks noGrp="1" noChangeAspect="1" noChangeArrowheads="1"/>
          </p:cNvPicPr>
          <p:nvPr>
            <p:ph/>
          </p:nvPr>
        </p:nvPicPr>
        <p:blipFill>
          <a:blip r:embed="rId3" cstate="print"/>
          <a:stretch>
            <a:fillRect/>
          </a:stretch>
        </p:blipFill>
        <p:spPr>
          <a:xfrm>
            <a:off x="670983" y="274638"/>
            <a:ext cx="7802033" cy="6278562"/>
          </a:xfrm>
          <a:noFill/>
        </p:spPr>
      </p:pic>
      <p:sp>
        <p:nvSpPr>
          <p:cNvPr id="23555" name="Text Box 6"/>
          <p:cNvSpPr txBox="1">
            <a:spLocks noChangeArrowheads="1"/>
          </p:cNvSpPr>
          <p:nvPr/>
        </p:nvSpPr>
        <p:spPr bwMode="auto">
          <a:xfrm>
            <a:off x="838200" y="304800"/>
            <a:ext cx="7391400" cy="823913"/>
          </a:xfrm>
          <a:prstGeom prst="rect">
            <a:avLst/>
          </a:prstGeom>
          <a:noFill/>
          <a:ln w="9525">
            <a:noFill/>
            <a:miter lim="800000"/>
            <a:headEnd/>
            <a:tailEnd/>
          </a:ln>
        </p:spPr>
        <p:txBody>
          <a:bodyPr>
            <a:spAutoFit/>
          </a:bodyPr>
          <a:lstStyle/>
          <a:p>
            <a:pPr algn="ctr">
              <a:spcBef>
                <a:spcPct val="50000"/>
              </a:spcBef>
            </a:pPr>
            <a:r>
              <a:rPr lang="en-US" sz="4800"/>
              <a:t>What is The Daily Five?</a:t>
            </a:r>
          </a:p>
        </p:txBody>
      </p:sp>
      <p:sp>
        <p:nvSpPr>
          <p:cNvPr id="3079" name="Text Box 7"/>
          <p:cNvSpPr txBox="1">
            <a:spLocks noChangeArrowheads="1"/>
          </p:cNvSpPr>
          <p:nvPr/>
        </p:nvSpPr>
        <p:spPr bwMode="auto">
          <a:xfrm>
            <a:off x="990600" y="990601"/>
            <a:ext cx="4114800" cy="5262979"/>
          </a:xfrm>
          <a:prstGeom prst="rect">
            <a:avLst/>
          </a:prstGeom>
          <a:noFill/>
          <a:ln w="9525">
            <a:noFill/>
            <a:miter lim="800000"/>
            <a:headEnd/>
            <a:tailEnd/>
          </a:ln>
        </p:spPr>
        <p:txBody>
          <a:bodyPr wrap="square">
            <a:spAutoFit/>
          </a:bodyPr>
          <a:lstStyle/>
          <a:p>
            <a:pPr>
              <a:spcBef>
                <a:spcPct val="50000"/>
              </a:spcBef>
              <a:buFontTx/>
              <a:buChar char="•"/>
            </a:pPr>
            <a:r>
              <a:rPr lang="en-US" sz="2400" dirty="0"/>
              <a:t> The Daily Five is a literacy structure that allows for differentiation in the classroom and provides consistency. </a:t>
            </a:r>
          </a:p>
          <a:p>
            <a:pPr>
              <a:spcBef>
                <a:spcPct val="50000"/>
              </a:spcBef>
              <a:buFontTx/>
              <a:buChar char="•"/>
            </a:pPr>
            <a:r>
              <a:rPr lang="en-US" sz="2400" dirty="0"/>
              <a:t> It is an integrated literacy instruction and classroom management system for use in reading and writing workshops.</a:t>
            </a:r>
          </a:p>
          <a:p>
            <a:pPr>
              <a:spcBef>
                <a:spcPct val="50000"/>
              </a:spcBef>
              <a:buFontTx/>
              <a:buChar char="•"/>
            </a:pPr>
            <a:r>
              <a:rPr lang="en-US" sz="2400" dirty="0"/>
              <a:t> It is a system of five literacy tasks that teaches students independence.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079">
                                            <p:txEl>
                                              <p:pRg st="1" end="1"/>
                                            </p:txEl>
                                          </p:spTgt>
                                        </p:tgtEl>
                                        <p:attrNameLst>
                                          <p:attrName>style.visibility</p:attrName>
                                        </p:attrNameLst>
                                      </p:cBhvr>
                                      <p:to>
                                        <p:strVal val="visible"/>
                                      </p:to>
                                    </p:set>
                                    <p:anim calcmode="lin" valueType="num">
                                      <p:cBhvr additive="base">
                                        <p:cTn id="11" dur="500" fill="hold"/>
                                        <p:tgtEl>
                                          <p:spTgt spid="307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07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07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3"/>
          <p:cNvSpPr>
            <a:spLocks noGrp="1" noChangeArrowheads="1"/>
          </p:cNvSpPr>
          <p:nvPr>
            <p:ph idx="1"/>
          </p:nvPr>
        </p:nvSpPr>
        <p:spPr>
          <a:xfrm>
            <a:off x="685800" y="228600"/>
            <a:ext cx="7696200" cy="6096000"/>
          </a:xfrm>
        </p:spPr>
        <p:txBody>
          <a:bodyPr/>
          <a:lstStyle/>
          <a:p>
            <a:pPr eaLnBrk="1" hangingPunct="1">
              <a:buFontTx/>
              <a:buNone/>
            </a:pPr>
            <a:r>
              <a:rPr lang="en-US" sz="2800" b="1" u="sng" smtClean="0">
                <a:solidFill>
                  <a:srgbClr val="00FF00"/>
                </a:solidFill>
              </a:rPr>
              <a:t>CHECK-IN</a:t>
            </a:r>
          </a:p>
          <a:p>
            <a:pPr eaLnBrk="1" hangingPunct="1"/>
            <a:r>
              <a:rPr lang="en-US" sz="2800" smtClean="0">
                <a:solidFill>
                  <a:srgbClr val="072D01"/>
                </a:solidFill>
              </a:rPr>
              <a:t>Teaches children to be self-reflective.</a:t>
            </a:r>
          </a:p>
          <a:p>
            <a:pPr eaLnBrk="1" hangingPunct="1"/>
            <a:r>
              <a:rPr lang="en-US" sz="2800" smtClean="0">
                <a:solidFill>
                  <a:srgbClr val="072D01"/>
                </a:solidFill>
              </a:rPr>
              <a:t>Thumb up by heart if they know in their hearts they were independent and successful.</a:t>
            </a:r>
          </a:p>
          <a:p>
            <a:pPr eaLnBrk="1" hangingPunct="1"/>
            <a:r>
              <a:rPr lang="en-US" sz="2800" smtClean="0">
                <a:solidFill>
                  <a:srgbClr val="072D01"/>
                </a:solidFill>
              </a:rPr>
              <a:t>Thumb to the side if they were somewhat independent and successful but could do better.</a:t>
            </a:r>
          </a:p>
          <a:p>
            <a:pPr eaLnBrk="1" hangingPunct="1"/>
            <a:r>
              <a:rPr lang="en-US" sz="2800" smtClean="0">
                <a:solidFill>
                  <a:srgbClr val="072D01"/>
                </a:solidFill>
              </a:rPr>
              <a:t>No thumbs down – this only gives negative attention to those who </a:t>
            </a:r>
          </a:p>
          <a:p>
            <a:pPr eaLnBrk="1" hangingPunct="1">
              <a:buFontTx/>
              <a:buNone/>
            </a:pPr>
            <a:r>
              <a:rPr lang="en-US" sz="2800" smtClean="0">
                <a:solidFill>
                  <a:srgbClr val="072D01"/>
                </a:solidFill>
              </a:rPr>
              <a:t>   thrive on it.</a:t>
            </a:r>
          </a:p>
          <a:p>
            <a:pPr eaLnBrk="1" hangingPunct="1">
              <a:buFontTx/>
              <a:buNone/>
            </a:pPr>
            <a:r>
              <a:rPr lang="en-US" sz="1600" smtClean="0"/>
              <a:t>                     </a:t>
            </a:r>
            <a:r>
              <a:rPr lang="en-US" sz="1600" smtClean="0">
                <a:hlinkClick r:id="rId3"/>
              </a:rPr>
              <a:t>http://www.thedailycafe.com/members/266.cfm</a:t>
            </a:r>
            <a:r>
              <a:rPr lang="en-US" sz="1600" smtClean="0"/>
              <a:t> (1:00)</a:t>
            </a:r>
          </a:p>
          <a:p>
            <a:pPr eaLnBrk="1" hangingPunct="1">
              <a:buFontTx/>
              <a:buNone/>
            </a:pPr>
            <a:endParaRPr lang="en-US" sz="160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rrowheads="1"/>
          </p:cNvSpPr>
          <p:nvPr>
            <p:ph type="title"/>
          </p:nvPr>
        </p:nvSpPr>
        <p:spPr/>
        <p:txBody>
          <a:bodyPr/>
          <a:lstStyle/>
          <a:p>
            <a:pPr eaLnBrk="1" hangingPunct="1"/>
            <a:r>
              <a:rPr lang="en-US" smtClean="0"/>
              <a:t>5 Tasks of The Daily Five</a:t>
            </a:r>
          </a:p>
        </p:txBody>
      </p:sp>
      <p:sp>
        <p:nvSpPr>
          <p:cNvPr id="52227" name="Rectangle 3"/>
          <p:cNvSpPr>
            <a:spLocks noGrp="1" noChangeArrowheads="1"/>
          </p:cNvSpPr>
          <p:nvPr>
            <p:ph idx="1"/>
          </p:nvPr>
        </p:nvSpPr>
        <p:spPr/>
        <p:txBody>
          <a:bodyPr/>
          <a:lstStyle/>
          <a:p>
            <a:pPr marL="609600" indent="-609600" algn="ctr" eaLnBrk="1" hangingPunct="1">
              <a:buClr>
                <a:srgbClr val="FFFF00"/>
              </a:buClr>
              <a:buSzPct val="90000"/>
              <a:buFont typeface="Wingdings" pitchFamily="2" charset="2"/>
              <a:buAutoNum type="arabicPeriod"/>
            </a:pPr>
            <a:r>
              <a:rPr lang="en-US" smtClean="0"/>
              <a:t>Read to Self</a:t>
            </a:r>
          </a:p>
          <a:p>
            <a:pPr marL="609600" indent="-609600" algn="ctr" eaLnBrk="1" hangingPunct="1">
              <a:buClr>
                <a:srgbClr val="FFFF00"/>
              </a:buClr>
              <a:buSzPct val="90000"/>
              <a:buFont typeface="Wingdings" pitchFamily="2" charset="2"/>
              <a:buAutoNum type="arabicPeriod"/>
            </a:pPr>
            <a:r>
              <a:rPr lang="en-US" smtClean="0"/>
              <a:t>Read to Someone</a:t>
            </a:r>
          </a:p>
          <a:p>
            <a:pPr marL="609600" indent="-609600" algn="ctr" eaLnBrk="1" hangingPunct="1">
              <a:buClr>
                <a:srgbClr val="FFFF00"/>
              </a:buClr>
              <a:buSzPct val="90000"/>
              <a:buFont typeface="Wingdings" pitchFamily="2" charset="2"/>
              <a:buAutoNum type="arabicPeriod"/>
            </a:pPr>
            <a:r>
              <a:rPr lang="en-US" smtClean="0"/>
              <a:t>Work on Writing</a:t>
            </a:r>
          </a:p>
          <a:p>
            <a:pPr marL="609600" indent="-609600" algn="ctr" eaLnBrk="1" hangingPunct="1">
              <a:buClr>
                <a:srgbClr val="FFFF00"/>
              </a:buClr>
              <a:buSzPct val="90000"/>
              <a:buFont typeface="Wingdings" pitchFamily="2" charset="2"/>
              <a:buAutoNum type="arabicPeriod"/>
            </a:pPr>
            <a:r>
              <a:rPr lang="en-US" smtClean="0"/>
              <a:t>Listen to Reading</a:t>
            </a:r>
          </a:p>
          <a:p>
            <a:pPr marL="609600" indent="-609600" algn="ctr" eaLnBrk="1" hangingPunct="1">
              <a:buClr>
                <a:srgbClr val="FFFF00"/>
              </a:buClr>
              <a:buSzPct val="90000"/>
              <a:buFont typeface="Wingdings" pitchFamily="2" charset="2"/>
              <a:buAutoNum type="arabicPeriod"/>
            </a:pPr>
            <a:r>
              <a:rPr lang="en-US" smtClean="0"/>
              <a:t>Word Work</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solidFill>
            <a:srgbClr val="00FF00"/>
          </a:solidFill>
        </p:spPr>
        <p:txBody>
          <a:bodyPr/>
          <a:lstStyle/>
          <a:p>
            <a:pPr eaLnBrk="1" hangingPunct="1"/>
            <a:r>
              <a:rPr lang="en-US" b="1" smtClean="0">
                <a:latin typeface="Bradley Hand ITC" pitchFamily="66" charset="0"/>
              </a:rPr>
              <a:t>Read to Self</a:t>
            </a:r>
          </a:p>
        </p:txBody>
      </p:sp>
      <p:pic>
        <p:nvPicPr>
          <p:cNvPr id="53251" name="Picture 3" descr="september 036"/>
          <p:cNvPicPr>
            <a:picLocks noGrp="1" noChangeAspect="1" noChangeArrowheads="1"/>
          </p:cNvPicPr>
          <p:nvPr>
            <p:ph sz="half" idx="1"/>
          </p:nvPr>
        </p:nvPicPr>
        <p:blipFill>
          <a:blip r:embed="rId3" cstate="print"/>
          <a:srcRect l="22398" t="27281" r="-60670" b="15651"/>
          <a:stretch>
            <a:fillRect/>
          </a:stretch>
        </p:blipFill>
        <p:spPr>
          <a:xfrm>
            <a:off x="838200" y="1676400"/>
            <a:ext cx="3810000" cy="2209800"/>
          </a:xfrm>
          <a:noFill/>
        </p:spPr>
      </p:pic>
      <p:pic>
        <p:nvPicPr>
          <p:cNvPr id="53252" name="Picture 4" descr="september 041"/>
          <p:cNvPicPr>
            <a:picLocks noGrp="1" noChangeAspect="1" noChangeArrowheads="1"/>
          </p:cNvPicPr>
          <p:nvPr>
            <p:ph sz="half" idx="2"/>
          </p:nvPr>
        </p:nvPicPr>
        <p:blipFill>
          <a:blip r:embed="rId4" cstate="print"/>
          <a:srcRect l="17445" t="18520" r="17447" b="29288"/>
          <a:stretch>
            <a:fillRect/>
          </a:stretch>
        </p:blipFill>
        <p:spPr>
          <a:xfrm>
            <a:off x="1981200" y="4038600"/>
            <a:ext cx="2209800" cy="2362200"/>
          </a:xfrm>
          <a:noFill/>
        </p:spPr>
      </p:pic>
      <p:sp>
        <p:nvSpPr>
          <p:cNvPr id="53253" name="Text Box 5"/>
          <p:cNvSpPr txBox="1">
            <a:spLocks noChangeArrowheads="1"/>
          </p:cNvSpPr>
          <p:nvPr/>
        </p:nvSpPr>
        <p:spPr bwMode="auto">
          <a:xfrm>
            <a:off x="3733800" y="1676400"/>
            <a:ext cx="4953000" cy="1838325"/>
          </a:xfrm>
          <a:prstGeom prst="rect">
            <a:avLst/>
          </a:prstGeom>
          <a:solidFill>
            <a:srgbClr val="FFFF00"/>
          </a:solidFill>
          <a:ln w="9525">
            <a:solidFill>
              <a:schemeClr val="tx1"/>
            </a:solidFill>
            <a:miter lim="800000"/>
            <a:headEnd/>
            <a:tailEnd/>
          </a:ln>
        </p:spPr>
        <p:txBody>
          <a:bodyPr>
            <a:spAutoFit/>
          </a:bodyPr>
          <a:lstStyle/>
          <a:p>
            <a:pPr marL="342900" indent="-342900">
              <a:spcBef>
                <a:spcPct val="50000"/>
              </a:spcBef>
            </a:pPr>
            <a:r>
              <a:rPr lang="en-US" sz="1800" dirty="0">
                <a:latin typeface="Bradley Hand ITC" pitchFamily="66" charset="0"/>
              </a:rPr>
              <a:t> </a:t>
            </a:r>
            <a:r>
              <a:rPr lang="en-US" sz="2400" b="1" dirty="0">
                <a:latin typeface="Bradley Hand ITC" pitchFamily="66" charset="0"/>
              </a:rPr>
              <a:t>Introduce 3 ways to read a book:</a:t>
            </a:r>
          </a:p>
          <a:p>
            <a:pPr marL="800100" lvl="1" indent="-342900">
              <a:spcBef>
                <a:spcPct val="50000"/>
              </a:spcBef>
              <a:buFontTx/>
              <a:buAutoNum type="arabicPeriod"/>
            </a:pPr>
            <a:r>
              <a:rPr lang="en-US" dirty="0">
                <a:latin typeface="Bradley Hand ITC" pitchFamily="66" charset="0"/>
              </a:rPr>
              <a:t>Read the words</a:t>
            </a:r>
          </a:p>
          <a:p>
            <a:pPr marL="800100" lvl="1" indent="-342900">
              <a:spcBef>
                <a:spcPct val="50000"/>
              </a:spcBef>
              <a:buFontTx/>
              <a:buAutoNum type="arabicPeriod"/>
            </a:pPr>
            <a:r>
              <a:rPr lang="en-US" dirty="0">
                <a:latin typeface="Bradley Hand ITC" pitchFamily="66" charset="0"/>
              </a:rPr>
              <a:t>Read the pictures</a:t>
            </a:r>
          </a:p>
          <a:p>
            <a:pPr marL="800100" lvl="1" indent="-342900">
              <a:spcBef>
                <a:spcPct val="50000"/>
              </a:spcBef>
              <a:buFontTx/>
              <a:buAutoNum type="arabicPeriod"/>
            </a:pPr>
            <a:r>
              <a:rPr lang="en-US" dirty="0">
                <a:latin typeface="Bradley Hand ITC" pitchFamily="66" charset="0"/>
              </a:rPr>
              <a:t>Retell a story you have heard before</a:t>
            </a:r>
          </a:p>
        </p:txBody>
      </p:sp>
      <p:sp>
        <p:nvSpPr>
          <p:cNvPr id="53254" name="Text Box 6"/>
          <p:cNvSpPr txBox="1">
            <a:spLocks noChangeArrowheads="1"/>
          </p:cNvSpPr>
          <p:nvPr/>
        </p:nvSpPr>
        <p:spPr bwMode="auto">
          <a:xfrm>
            <a:off x="4343400" y="3657600"/>
            <a:ext cx="4419600" cy="1441450"/>
          </a:xfrm>
          <a:prstGeom prst="rect">
            <a:avLst/>
          </a:prstGeom>
          <a:solidFill>
            <a:srgbClr val="9933FF"/>
          </a:solidFill>
          <a:ln w="9525">
            <a:solidFill>
              <a:schemeClr val="tx1"/>
            </a:solidFill>
            <a:miter lim="800000"/>
            <a:headEnd/>
            <a:tailEnd/>
          </a:ln>
        </p:spPr>
        <p:txBody>
          <a:bodyPr>
            <a:spAutoFit/>
          </a:bodyPr>
          <a:lstStyle/>
          <a:p>
            <a:pPr marL="342900" indent="-342900" algn="ctr">
              <a:spcBef>
                <a:spcPct val="50000"/>
              </a:spcBef>
            </a:pPr>
            <a:r>
              <a:rPr lang="en-US" sz="2200" b="1">
                <a:latin typeface="Bradley Hand ITC" pitchFamily="66" charset="0"/>
              </a:rPr>
              <a:t>Follow the 10 steps of teaching independence for “Read to Self”.</a:t>
            </a:r>
            <a:r>
              <a:rPr lang="en-US" sz="1800" b="1">
                <a:latin typeface="Bradley Hand ITC" pitchFamily="66" charset="0"/>
              </a:rPr>
              <a:t> </a:t>
            </a:r>
            <a:r>
              <a:rPr lang="en-US" sz="2200">
                <a:latin typeface="Bradley Hand ITC" pitchFamily="66" charset="0"/>
              </a:rPr>
              <a:t>Introduce, set purpose, create</a:t>
            </a:r>
            <a:r>
              <a:rPr lang="en-US" sz="2200">
                <a:latin typeface="Book Antiqua" pitchFamily="18" charset="0"/>
              </a:rPr>
              <a:t> I</a:t>
            </a:r>
            <a:r>
              <a:rPr lang="en-US" sz="2200">
                <a:latin typeface="Bradley Hand ITC" pitchFamily="66" charset="0"/>
              </a:rPr>
              <a:t> chart, model, practice, self-assess</a:t>
            </a:r>
          </a:p>
        </p:txBody>
      </p:sp>
      <p:sp>
        <p:nvSpPr>
          <p:cNvPr id="53255" name="Text Box 7"/>
          <p:cNvSpPr txBox="1">
            <a:spLocks noChangeArrowheads="1"/>
          </p:cNvSpPr>
          <p:nvPr/>
        </p:nvSpPr>
        <p:spPr bwMode="auto">
          <a:xfrm>
            <a:off x="4114800" y="5334000"/>
            <a:ext cx="5029200" cy="1096963"/>
          </a:xfrm>
          <a:prstGeom prst="rect">
            <a:avLst/>
          </a:prstGeom>
          <a:noFill/>
          <a:ln w="9525">
            <a:noFill/>
            <a:miter lim="800000"/>
            <a:headEnd/>
            <a:tailEnd/>
          </a:ln>
        </p:spPr>
        <p:txBody>
          <a:bodyPr>
            <a:spAutoFit/>
          </a:bodyPr>
          <a:lstStyle/>
          <a:p>
            <a:pPr algn="ctr">
              <a:spcBef>
                <a:spcPct val="50000"/>
              </a:spcBef>
            </a:pPr>
            <a:r>
              <a:rPr lang="en-US" sz="1800" b="1">
                <a:latin typeface="Bradley Hand ITC" pitchFamily="66" charset="0"/>
              </a:rPr>
              <a:t>*</a:t>
            </a:r>
            <a:r>
              <a:rPr lang="en-US" sz="2200" b="1">
                <a:latin typeface="Bradley Hand ITC" pitchFamily="66" charset="0"/>
              </a:rPr>
              <a:t>Add more time each day until you hit desired goal.  Continue to revisit </a:t>
            </a:r>
            <a:r>
              <a:rPr lang="en-US" sz="2200" b="1">
                <a:latin typeface="Book Antiqua" pitchFamily="18" charset="0"/>
              </a:rPr>
              <a:t>I</a:t>
            </a:r>
            <a:r>
              <a:rPr lang="en-US" sz="2200" b="1">
                <a:latin typeface="Bradley Hand ITC" pitchFamily="66" charset="0"/>
              </a:rPr>
              <a:t> chart each day.</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b="1" smtClean="0">
                <a:latin typeface="Century Gothic" pitchFamily="34" charset="0"/>
              </a:rPr>
              <a:t>Work on Writing</a:t>
            </a:r>
          </a:p>
        </p:txBody>
      </p:sp>
      <p:pic>
        <p:nvPicPr>
          <p:cNvPr id="54275" name="Picture 4" descr="MPj04090430000[1]"/>
          <p:cNvPicPr>
            <a:picLocks noGrp="1" noChangeAspect="1" noChangeArrowheads="1"/>
          </p:cNvPicPr>
          <p:nvPr>
            <p:ph sz="half" idx="1"/>
          </p:nvPr>
        </p:nvPicPr>
        <p:blipFill>
          <a:blip r:embed="rId3" cstate="print"/>
          <a:stretch>
            <a:fillRect/>
          </a:stretch>
        </p:blipFill>
        <p:spPr>
          <a:xfrm>
            <a:off x="1528849" y="2832403"/>
            <a:ext cx="1895302" cy="2061556"/>
          </a:xfrm>
          <a:noFill/>
        </p:spPr>
      </p:pic>
      <p:pic>
        <p:nvPicPr>
          <p:cNvPr id="54276" name="Picture 3" descr="MCj04338680000[1]"/>
          <p:cNvPicPr>
            <a:picLocks noGrp="1" noChangeAspect="1" noChangeArrowheads="1"/>
          </p:cNvPicPr>
          <p:nvPr>
            <p:ph sz="half" idx="2"/>
          </p:nvPr>
        </p:nvPicPr>
        <p:blipFill>
          <a:blip r:embed="rId4" cstate="print"/>
          <a:srcRect/>
          <a:stretch>
            <a:fillRect/>
          </a:stretch>
        </p:blipFill>
        <p:spPr>
          <a:xfrm>
            <a:off x="1295400" y="304800"/>
            <a:ext cx="1219200" cy="1219200"/>
          </a:xfrm>
          <a:noFill/>
        </p:spPr>
      </p:pic>
      <p:sp>
        <p:nvSpPr>
          <p:cNvPr id="54277" name="Text Box 5"/>
          <p:cNvSpPr txBox="1">
            <a:spLocks noChangeArrowheads="1"/>
          </p:cNvSpPr>
          <p:nvPr/>
        </p:nvSpPr>
        <p:spPr bwMode="auto">
          <a:xfrm>
            <a:off x="457200" y="1752600"/>
            <a:ext cx="4419600" cy="366713"/>
          </a:xfrm>
          <a:prstGeom prst="rect">
            <a:avLst/>
          </a:prstGeom>
          <a:noFill/>
          <a:ln w="9525">
            <a:noFill/>
            <a:miter lim="800000"/>
            <a:headEnd/>
            <a:tailEnd/>
          </a:ln>
        </p:spPr>
        <p:txBody>
          <a:bodyPr>
            <a:spAutoFit/>
          </a:bodyPr>
          <a:lstStyle/>
          <a:p>
            <a:pPr>
              <a:spcBef>
                <a:spcPct val="50000"/>
              </a:spcBef>
            </a:pPr>
            <a:endParaRPr lang="en-US" sz="1800">
              <a:latin typeface="AL Uncle Charles" pitchFamily="2" charset="0"/>
            </a:endParaRPr>
          </a:p>
        </p:txBody>
      </p:sp>
      <p:sp>
        <p:nvSpPr>
          <p:cNvPr id="54278" name="Text Box 6"/>
          <p:cNvSpPr txBox="1">
            <a:spLocks noChangeArrowheads="1"/>
          </p:cNvSpPr>
          <p:nvPr/>
        </p:nvSpPr>
        <p:spPr bwMode="auto">
          <a:xfrm>
            <a:off x="381000" y="1676400"/>
            <a:ext cx="8382000" cy="581025"/>
          </a:xfrm>
          <a:prstGeom prst="rect">
            <a:avLst/>
          </a:prstGeom>
          <a:solidFill>
            <a:schemeClr val="folHlink"/>
          </a:solidFill>
          <a:ln w="9525">
            <a:noFill/>
            <a:miter lim="800000"/>
            <a:headEnd/>
            <a:tailEnd/>
          </a:ln>
        </p:spPr>
        <p:txBody>
          <a:bodyPr>
            <a:spAutoFit/>
          </a:bodyPr>
          <a:lstStyle/>
          <a:p>
            <a:pPr>
              <a:spcBef>
                <a:spcPct val="50000"/>
              </a:spcBef>
            </a:pPr>
            <a:r>
              <a:rPr lang="en-US" sz="1600" b="1">
                <a:latin typeface="Century Gothic" pitchFamily="34" charset="0"/>
              </a:rPr>
              <a:t>Create </a:t>
            </a:r>
            <a:r>
              <a:rPr lang="en-US" sz="1600" b="1">
                <a:latin typeface="Book Antiqua" pitchFamily="18" charset="0"/>
              </a:rPr>
              <a:t>I</a:t>
            </a:r>
            <a:r>
              <a:rPr lang="en-US" sz="1600" b="1">
                <a:latin typeface="Century Gothic" pitchFamily="34" charset="0"/>
              </a:rPr>
              <a:t> chart of what it will look like, sound like, and feel like.  It should include desired student and teacher behaviors and resemble the </a:t>
            </a:r>
            <a:r>
              <a:rPr lang="en-US" sz="1600" b="1">
                <a:latin typeface="Book Antiqua" pitchFamily="18" charset="0"/>
              </a:rPr>
              <a:t>I</a:t>
            </a:r>
            <a:r>
              <a:rPr lang="en-US" sz="1600" b="1">
                <a:latin typeface="Century Gothic" pitchFamily="34" charset="0"/>
              </a:rPr>
              <a:t> chart from Read to Self.</a:t>
            </a:r>
          </a:p>
        </p:txBody>
      </p:sp>
      <p:sp>
        <p:nvSpPr>
          <p:cNvPr id="54279" name="Text Box 7"/>
          <p:cNvSpPr txBox="1">
            <a:spLocks noChangeArrowheads="1"/>
          </p:cNvSpPr>
          <p:nvPr/>
        </p:nvSpPr>
        <p:spPr bwMode="auto">
          <a:xfrm>
            <a:off x="152400" y="2514600"/>
            <a:ext cx="6629400" cy="2781300"/>
          </a:xfrm>
          <a:prstGeom prst="rect">
            <a:avLst/>
          </a:prstGeom>
          <a:solidFill>
            <a:srgbClr val="B0EEEB"/>
          </a:solidFill>
          <a:ln w="9525">
            <a:noFill/>
            <a:miter lim="800000"/>
            <a:headEnd/>
            <a:tailEnd/>
          </a:ln>
        </p:spPr>
        <p:txBody>
          <a:bodyPr>
            <a:spAutoFit/>
          </a:bodyPr>
          <a:lstStyle/>
          <a:p>
            <a:pPr>
              <a:spcBef>
                <a:spcPct val="50000"/>
              </a:spcBef>
            </a:pPr>
            <a:r>
              <a:rPr lang="en-US" sz="1600" b="1">
                <a:latin typeface="Century Gothic" pitchFamily="34" charset="0"/>
              </a:rPr>
              <a:t>Day One - Model what to do when writing words you can't spell.</a:t>
            </a:r>
          </a:p>
          <a:p>
            <a:pPr>
              <a:spcBef>
                <a:spcPct val="50000"/>
              </a:spcBef>
            </a:pPr>
            <a:r>
              <a:rPr lang="en-US" sz="1600" b="1">
                <a:latin typeface="Century Gothic" pitchFamily="34" charset="0"/>
              </a:rPr>
              <a:t>Day Two – Practice where to sit &amp; what materials to use </a:t>
            </a:r>
          </a:p>
          <a:p>
            <a:pPr>
              <a:spcBef>
                <a:spcPct val="50000"/>
              </a:spcBef>
            </a:pPr>
            <a:r>
              <a:rPr lang="en-US" sz="1600" b="1">
                <a:latin typeface="Century Gothic" pitchFamily="34" charset="0"/>
              </a:rPr>
              <a:t>Day Three – What to write about…</a:t>
            </a:r>
          </a:p>
          <a:p>
            <a:pPr>
              <a:spcBef>
                <a:spcPct val="50000"/>
              </a:spcBef>
            </a:pPr>
            <a:r>
              <a:rPr lang="en-US" sz="1600" b="1">
                <a:latin typeface="Century Gothic" pitchFamily="34" charset="0"/>
              </a:rPr>
              <a:t>	Make a list of topics (vacation, dog, sisters, etc.)</a:t>
            </a:r>
          </a:p>
          <a:p>
            <a:pPr>
              <a:spcBef>
                <a:spcPct val="50000"/>
              </a:spcBef>
            </a:pPr>
            <a:r>
              <a:rPr lang="en-US" sz="1600" b="1">
                <a:latin typeface="Century Gothic" pitchFamily="34" charset="0"/>
              </a:rPr>
              <a:t>	Make a list of forms (letters, lists, narrative)</a:t>
            </a:r>
          </a:p>
          <a:p>
            <a:pPr>
              <a:spcBef>
                <a:spcPct val="50000"/>
              </a:spcBef>
            </a:pPr>
            <a:r>
              <a:rPr lang="en-US" sz="1600" b="1">
                <a:latin typeface="Century Gothic" pitchFamily="34" charset="0"/>
              </a:rPr>
              <a:t>	Post lists for students’ reference</a:t>
            </a:r>
          </a:p>
          <a:p>
            <a:pPr>
              <a:spcBef>
                <a:spcPct val="50000"/>
              </a:spcBef>
            </a:pPr>
            <a:r>
              <a:rPr lang="en-US" sz="1600" b="1">
                <a:latin typeface="Century Gothic" pitchFamily="34" charset="0"/>
              </a:rPr>
              <a:t>Day Four – Continue to teach the forms and traits of writing according to your district curriculum.</a:t>
            </a:r>
          </a:p>
        </p:txBody>
      </p:sp>
      <p:sp>
        <p:nvSpPr>
          <p:cNvPr id="54280" name="Text Box 8"/>
          <p:cNvSpPr txBox="1">
            <a:spLocks noChangeArrowheads="1"/>
          </p:cNvSpPr>
          <p:nvPr/>
        </p:nvSpPr>
        <p:spPr bwMode="auto">
          <a:xfrm>
            <a:off x="228600" y="5486400"/>
            <a:ext cx="6248400" cy="366713"/>
          </a:xfrm>
          <a:prstGeom prst="rect">
            <a:avLst/>
          </a:prstGeom>
          <a:noFill/>
          <a:ln w="9525">
            <a:noFill/>
            <a:miter lim="800000"/>
            <a:headEnd/>
            <a:tailEnd/>
          </a:ln>
        </p:spPr>
        <p:txBody>
          <a:bodyPr>
            <a:spAutoFit/>
          </a:bodyPr>
          <a:lstStyle/>
          <a:p>
            <a:pPr>
              <a:spcBef>
                <a:spcPct val="50000"/>
              </a:spcBef>
            </a:pPr>
            <a:endParaRPr lang="en-US" sz="1800"/>
          </a:p>
        </p:txBody>
      </p:sp>
      <p:sp>
        <p:nvSpPr>
          <p:cNvPr id="54281" name="Text Box 9"/>
          <p:cNvSpPr txBox="1">
            <a:spLocks noChangeArrowheads="1"/>
          </p:cNvSpPr>
          <p:nvPr/>
        </p:nvSpPr>
        <p:spPr bwMode="auto">
          <a:xfrm>
            <a:off x="152400" y="5486400"/>
            <a:ext cx="6705600" cy="836613"/>
          </a:xfrm>
          <a:prstGeom prst="rect">
            <a:avLst/>
          </a:prstGeom>
          <a:solidFill>
            <a:srgbClr val="FFFF00"/>
          </a:solidFill>
          <a:ln w="9525">
            <a:noFill/>
            <a:miter lim="800000"/>
            <a:headEnd/>
            <a:tailEnd/>
          </a:ln>
        </p:spPr>
        <p:txBody>
          <a:bodyPr>
            <a:spAutoFit/>
          </a:bodyPr>
          <a:lstStyle/>
          <a:p>
            <a:pPr>
              <a:spcBef>
                <a:spcPct val="50000"/>
              </a:spcBef>
            </a:pPr>
            <a:r>
              <a:rPr lang="en-US" sz="1400">
                <a:latin typeface="Century Gothic" pitchFamily="34" charset="0"/>
              </a:rPr>
              <a:t>* Once a focus lesson is taught, students work on writing – building stamina.</a:t>
            </a:r>
          </a:p>
          <a:p>
            <a:pPr>
              <a:spcBef>
                <a:spcPct val="50000"/>
              </a:spcBef>
            </a:pPr>
            <a:r>
              <a:rPr lang="en-US" sz="1400">
                <a:latin typeface="Century Gothic" pitchFamily="34" charset="0"/>
              </a:rPr>
              <a:t>* Add a few minutes each day until primary students are up to 20 min and  intermediate students can sustain for 30 – 40 minutes.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85800" y="152400"/>
            <a:ext cx="6870700" cy="838200"/>
          </a:xfrm>
          <a:solidFill>
            <a:srgbClr val="00FF00"/>
          </a:solidFill>
        </p:spPr>
        <p:txBody>
          <a:bodyPr/>
          <a:lstStyle/>
          <a:p>
            <a:pPr eaLnBrk="1" hangingPunct="1"/>
            <a:r>
              <a:rPr lang="en-US" smtClean="0"/>
              <a:t>Choice</a:t>
            </a:r>
          </a:p>
        </p:txBody>
      </p:sp>
      <p:sp>
        <p:nvSpPr>
          <p:cNvPr id="55299" name="Rectangle 3"/>
          <p:cNvSpPr>
            <a:spLocks noGrp="1" noChangeArrowheads="1"/>
          </p:cNvSpPr>
          <p:nvPr>
            <p:ph idx="1"/>
          </p:nvPr>
        </p:nvSpPr>
        <p:spPr>
          <a:xfrm>
            <a:off x="685800" y="1066800"/>
            <a:ext cx="7543800" cy="5029200"/>
          </a:xfrm>
        </p:spPr>
        <p:txBody>
          <a:bodyPr/>
          <a:lstStyle/>
          <a:p>
            <a:pPr eaLnBrk="1" hangingPunct="1">
              <a:lnSpc>
                <a:spcPct val="80000"/>
              </a:lnSpc>
            </a:pPr>
            <a:r>
              <a:rPr lang="en-US" sz="2000" dirty="0" smtClean="0"/>
              <a:t>We are motivated, engaged, and productive when we are in control of our schedules.  Why should our children feel any differently?  This is why choice is so important!</a:t>
            </a:r>
          </a:p>
          <a:p>
            <a:pPr eaLnBrk="1" hangingPunct="1">
              <a:lnSpc>
                <a:spcPct val="80000"/>
              </a:lnSpc>
            </a:pPr>
            <a:endParaRPr lang="en-US" sz="2000" dirty="0" smtClean="0"/>
          </a:p>
          <a:p>
            <a:pPr eaLnBrk="1" hangingPunct="1">
              <a:lnSpc>
                <a:spcPct val="80000"/>
              </a:lnSpc>
            </a:pPr>
            <a:r>
              <a:rPr lang="en-US" sz="2000" dirty="0" smtClean="0"/>
              <a:t>Introduce choice as one of the most exciting things ever!  Let the children know you trust them to be independent during the time they work on their Daily Five choice just like they have learned and practiced.</a:t>
            </a:r>
          </a:p>
          <a:p>
            <a:pPr eaLnBrk="1" hangingPunct="1">
              <a:lnSpc>
                <a:spcPct val="80000"/>
              </a:lnSpc>
            </a:pPr>
            <a:endParaRPr lang="en-US" sz="2000" dirty="0" smtClean="0"/>
          </a:p>
          <a:p>
            <a:pPr eaLnBrk="1" hangingPunct="1">
              <a:lnSpc>
                <a:spcPct val="80000"/>
              </a:lnSpc>
            </a:pPr>
            <a:r>
              <a:rPr lang="en-US" sz="2000" dirty="0" smtClean="0"/>
              <a:t>Remind them to make a choice that feels right for their brain and their body.</a:t>
            </a:r>
          </a:p>
          <a:p>
            <a:pPr eaLnBrk="1" hangingPunct="1">
              <a:lnSpc>
                <a:spcPct val="80000"/>
              </a:lnSpc>
              <a:buFontTx/>
              <a:buNone/>
            </a:pPr>
            <a:endParaRPr lang="en-US" sz="2000" dirty="0" smtClean="0"/>
          </a:p>
          <a:p>
            <a:pPr eaLnBrk="1" hangingPunct="1">
              <a:lnSpc>
                <a:spcPct val="80000"/>
              </a:lnSpc>
            </a:pPr>
            <a:r>
              <a:rPr lang="en-US" sz="2000" dirty="0" smtClean="0"/>
              <a:t>Have the children close their eyes and think about which Daily they would like to begin with.  Tell them to make a picture in their mind of what their body looks like, sounds like, and feels like when they are engaged in that choice. </a:t>
            </a:r>
          </a:p>
          <a:p>
            <a:pPr eaLnBrk="1" hangingPunct="1">
              <a:lnSpc>
                <a:spcPct val="80000"/>
              </a:lnSpc>
            </a:pPr>
            <a:endParaRPr lang="en-US" sz="2000" dirty="0" smtClean="0"/>
          </a:p>
          <a:p>
            <a:pPr eaLnBrk="1" hangingPunct="1">
              <a:lnSpc>
                <a:spcPct val="80000"/>
              </a:lnSpc>
            </a:pPr>
            <a:r>
              <a:rPr lang="en-US" sz="2000" dirty="0" smtClean="0"/>
              <a:t>Then, grab your check in sheet and begin!  There are many     different versions of a check in sheet.  Use what works best for you!  </a:t>
            </a:r>
          </a:p>
          <a:p>
            <a:pPr eaLnBrk="1" hangingPunct="1">
              <a:lnSpc>
                <a:spcPct val="80000"/>
              </a:lnSpc>
            </a:pPr>
            <a:endParaRPr lang="en-US" sz="2000" dirty="0" smtClean="0"/>
          </a:p>
          <a:p>
            <a:pPr eaLnBrk="1" hangingPunct="1">
              <a:lnSpc>
                <a:spcPct val="80000"/>
              </a:lnSpc>
              <a:buFontTx/>
              <a:buNone/>
            </a:pPr>
            <a:endParaRPr lang="en-US" sz="1700"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rrowheads="1"/>
          </p:cNvSpPr>
          <p:nvPr>
            <p:ph type="title"/>
          </p:nvPr>
        </p:nvSpPr>
        <p:spPr/>
        <p:txBody>
          <a:bodyPr/>
          <a:lstStyle/>
          <a:p>
            <a:pPr eaLnBrk="1" hangingPunct="1"/>
            <a:r>
              <a:rPr lang="en-US" smtClean="0"/>
              <a:t>Read to Someone</a:t>
            </a:r>
          </a:p>
        </p:txBody>
      </p:sp>
      <p:pic>
        <p:nvPicPr>
          <p:cNvPr id="56323" name="Picture 3" descr="MPj04394820000[1]"/>
          <p:cNvPicPr>
            <a:picLocks noGrp="1" noChangeAspect="1" noChangeArrowheads="1"/>
          </p:cNvPicPr>
          <p:nvPr>
            <p:ph sz="half" idx="1"/>
          </p:nvPr>
        </p:nvPicPr>
        <p:blipFill>
          <a:blip r:embed="rId3" cstate="print"/>
          <a:srcRect/>
          <a:stretch>
            <a:fillRect/>
          </a:stretch>
        </p:blipFill>
        <p:spPr>
          <a:xfrm>
            <a:off x="0" y="0"/>
            <a:ext cx="1576388" cy="2362200"/>
          </a:xfrm>
          <a:noFill/>
        </p:spPr>
      </p:pic>
      <p:pic>
        <p:nvPicPr>
          <p:cNvPr id="56324" name="Picture 4" descr="MPj04394930000[1]"/>
          <p:cNvPicPr>
            <a:picLocks noGrp="1" noChangeAspect="1" noChangeArrowheads="1"/>
          </p:cNvPicPr>
          <p:nvPr>
            <p:ph sz="half" idx="2"/>
          </p:nvPr>
        </p:nvPicPr>
        <p:blipFill>
          <a:blip r:embed="rId4" cstate="print"/>
          <a:stretch>
            <a:fillRect/>
          </a:stretch>
        </p:blipFill>
        <p:spPr>
          <a:xfrm>
            <a:off x="5410200" y="3023596"/>
            <a:ext cx="2514600" cy="1679171"/>
          </a:xfrm>
          <a:noFill/>
        </p:spPr>
      </p:pic>
      <p:sp>
        <p:nvSpPr>
          <p:cNvPr id="56325" name="Text Box 5"/>
          <p:cNvSpPr txBox="1">
            <a:spLocks noChangeArrowheads="1"/>
          </p:cNvSpPr>
          <p:nvPr/>
        </p:nvSpPr>
        <p:spPr bwMode="auto">
          <a:xfrm>
            <a:off x="1676400" y="1219200"/>
            <a:ext cx="7315200" cy="3675063"/>
          </a:xfrm>
          <a:prstGeom prst="rect">
            <a:avLst/>
          </a:prstGeom>
          <a:noFill/>
          <a:ln w="38100">
            <a:solidFill>
              <a:schemeClr val="tx1"/>
            </a:solidFill>
            <a:miter lim="800000"/>
            <a:headEnd/>
            <a:tailEnd/>
          </a:ln>
        </p:spPr>
        <p:txBody>
          <a:bodyPr>
            <a:spAutoFit/>
          </a:bodyPr>
          <a:lstStyle/>
          <a:p>
            <a:pPr>
              <a:spcBef>
                <a:spcPct val="50000"/>
              </a:spcBef>
            </a:pPr>
            <a:r>
              <a:rPr lang="en-US" sz="1600" b="1">
                <a:latin typeface="Century Gothic" pitchFamily="34" charset="0"/>
              </a:rPr>
              <a:t>Day One</a:t>
            </a:r>
            <a:r>
              <a:rPr lang="en-US" sz="1600">
                <a:latin typeface="Century Gothic" pitchFamily="34" charset="0"/>
              </a:rPr>
              <a:t> – Brainstorm I chart and teach </a:t>
            </a:r>
            <a:r>
              <a:rPr lang="en-US" sz="1600" b="1" u="sng">
                <a:latin typeface="Century Gothic" pitchFamily="34" charset="0"/>
              </a:rPr>
              <a:t>EEKK</a:t>
            </a:r>
            <a:r>
              <a:rPr lang="en-US" sz="1600" b="1">
                <a:latin typeface="Century Gothic" pitchFamily="34" charset="0"/>
              </a:rPr>
              <a:t> (</a:t>
            </a:r>
            <a:r>
              <a:rPr lang="en-US" sz="1600">
                <a:latin typeface="Century Gothic" pitchFamily="34" charset="0"/>
              </a:rPr>
              <a:t>elbow, elbow, knee knee)                                                                  </a:t>
            </a:r>
          </a:p>
          <a:p>
            <a:pPr>
              <a:spcBef>
                <a:spcPct val="50000"/>
              </a:spcBef>
            </a:pPr>
            <a:r>
              <a:rPr lang="en-US" sz="1600" b="1">
                <a:latin typeface="Century Gothic" pitchFamily="34" charset="0"/>
              </a:rPr>
              <a:t>Day Two</a:t>
            </a:r>
            <a:r>
              <a:rPr lang="en-US" sz="1600">
                <a:latin typeface="Century Gothic" pitchFamily="34" charset="0"/>
              </a:rPr>
              <a:t> – Model and practice how partners read.</a:t>
            </a:r>
          </a:p>
          <a:p>
            <a:pPr>
              <a:spcBef>
                <a:spcPct val="50000"/>
              </a:spcBef>
            </a:pPr>
            <a:r>
              <a:rPr lang="en-US" sz="1600">
                <a:latin typeface="Century Gothic" pitchFamily="34" charset="0"/>
              </a:rPr>
              <a:t>	* Teach </a:t>
            </a:r>
            <a:r>
              <a:rPr lang="en-US" sz="1600" b="1" u="sng">
                <a:latin typeface="Century Gothic" pitchFamily="34" charset="0"/>
              </a:rPr>
              <a:t>I Read, You Read</a:t>
            </a:r>
            <a:r>
              <a:rPr lang="en-US" sz="1600">
                <a:latin typeface="Century Gothic" pitchFamily="34" charset="0"/>
              </a:rPr>
              <a:t> – taking turns</a:t>
            </a:r>
          </a:p>
          <a:p>
            <a:pPr>
              <a:spcBef>
                <a:spcPct val="50000"/>
              </a:spcBef>
            </a:pPr>
            <a:r>
              <a:rPr lang="en-US" sz="1600">
                <a:latin typeface="Century Gothic" pitchFamily="34" charset="0"/>
              </a:rPr>
              <a:t>	* Teach </a:t>
            </a:r>
            <a:r>
              <a:rPr lang="en-US" sz="1600" b="1" u="sng">
                <a:latin typeface="Century Gothic" pitchFamily="34" charset="0"/>
              </a:rPr>
              <a:t>Checking for Understanding</a:t>
            </a:r>
            <a:r>
              <a:rPr lang="en-US" sz="1600">
                <a:latin typeface="Century Gothic" pitchFamily="34" charset="0"/>
              </a:rPr>
              <a:t> – asking questions about 	  the story, “I just heard you read…”</a:t>
            </a:r>
          </a:p>
          <a:p>
            <a:pPr>
              <a:spcBef>
                <a:spcPct val="50000"/>
              </a:spcBef>
            </a:pPr>
            <a:r>
              <a:rPr lang="en-US" sz="1600" b="1">
                <a:latin typeface="Century Gothic" pitchFamily="34" charset="0"/>
              </a:rPr>
              <a:t>Day Three </a:t>
            </a:r>
            <a:r>
              <a:rPr lang="en-US" sz="1600">
                <a:latin typeface="Century Gothic" pitchFamily="34" charset="0"/>
              </a:rPr>
              <a:t>– Brainstorm and practice </a:t>
            </a:r>
            <a:r>
              <a:rPr lang="en-US" sz="1600" b="1" u="sng">
                <a:latin typeface="Century Gothic" pitchFamily="34" charset="0"/>
              </a:rPr>
              <a:t>How to Choose Books</a:t>
            </a:r>
            <a:r>
              <a:rPr lang="en-US" sz="1600" b="1" i="1" u="sng">
                <a:latin typeface="Century Gothic" pitchFamily="34" charset="0"/>
              </a:rPr>
              <a:t> </a:t>
            </a:r>
            <a:r>
              <a:rPr lang="en-US" sz="1600">
                <a:latin typeface="Century Gothic" pitchFamily="34" charset="0"/>
              </a:rPr>
              <a:t>– talk and             make a deal or rock, paper, scissors</a:t>
            </a:r>
          </a:p>
          <a:p>
            <a:pPr>
              <a:spcBef>
                <a:spcPct val="50000"/>
              </a:spcBef>
            </a:pPr>
            <a:r>
              <a:rPr lang="en-US" sz="1600" b="1">
                <a:latin typeface="Century Gothic" pitchFamily="34" charset="0"/>
              </a:rPr>
              <a:t>Day Four </a:t>
            </a:r>
            <a:r>
              <a:rPr lang="en-US" sz="1600">
                <a:latin typeface="Century Gothic" pitchFamily="34" charset="0"/>
              </a:rPr>
              <a:t>– Brainstorm and practice where to sit in the room.</a:t>
            </a:r>
          </a:p>
          <a:p>
            <a:pPr>
              <a:spcBef>
                <a:spcPct val="50000"/>
              </a:spcBef>
            </a:pPr>
            <a:r>
              <a:rPr lang="en-US" sz="1600" b="1">
                <a:latin typeface="Century Gothic" pitchFamily="34" charset="0"/>
              </a:rPr>
              <a:t>Day Five</a:t>
            </a:r>
            <a:r>
              <a:rPr lang="en-US" sz="1600">
                <a:latin typeface="Century Gothic" pitchFamily="34" charset="0"/>
              </a:rPr>
              <a:t> – Model and practice </a:t>
            </a:r>
            <a:r>
              <a:rPr lang="en-US" sz="1600" b="1">
                <a:latin typeface="Century Gothic" pitchFamily="34" charset="0"/>
              </a:rPr>
              <a:t>“</a:t>
            </a:r>
            <a:r>
              <a:rPr lang="en-US" sz="1600" b="1" u="sng">
                <a:latin typeface="Century Gothic" pitchFamily="34" charset="0"/>
              </a:rPr>
              <a:t>How to Choose a Partner</a:t>
            </a:r>
            <a:r>
              <a:rPr lang="en-US" sz="1600" b="1">
                <a:latin typeface="Century Gothic" pitchFamily="34" charset="0"/>
              </a:rPr>
              <a:t>”.</a:t>
            </a:r>
            <a:endParaRPr lang="en-US" sz="1600">
              <a:latin typeface="Century Gothic" pitchFamily="34" charset="0"/>
            </a:endParaRPr>
          </a:p>
          <a:p>
            <a:pPr>
              <a:spcBef>
                <a:spcPct val="50000"/>
              </a:spcBef>
            </a:pPr>
            <a:r>
              <a:rPr lang="en-US" sz="1600" b="1">
                <a:latin typeface="Century Gothic" pitchFamily="34" charset="0"/>
              </a:rPr>
              <a:t>Day Six </a:t>
            </a:r>
            <a:r>
              <a:rPr lang="en-US" sz="1600">
                <a:latin typeface="Century Gothic" pitchFamily="34" charset="0"/>
              </a:rPr>
              <a:t> - Model and practice “</a:t>
            </a:r>
            <a:r>
              <a:rPr lang="en-US" sz="1600" b="1" u="sng">
                <a:latin typeface="Century Gothic" pitchFamily="34" charset="0"/>
              </a:rPr>
              <a:t>Coaching or Time</a:t>
            </a:r>
            <a:r>
              <a:rPr lang="en-US" sz="1600">
                <a:latin typeface="Century Gothic" pitchFamily="34" charset="0"/>
              </a:rPr>
              <a:t>”.</a:t>
            </a:r>
          </a:p>
        </p:txBody>
      </p:sp>
      <p:sp>
        <p:nvSpPr>
          <p:cNvPr id="56326" name="Text Box 6"/>
          <p:cNvSpPr txBox="1">
            <a:spLocks noChangeArrowheads="1"/>
          </p:cNvSpPr>
          <p:nvPr/>
        </p:nvSpPr>
        <p:spPr bwMode="auto">
          <a:xfrm>
            <a:off x="152400" y="5105400"/>
            <a:ext cx="6248400" cy="1357313"/>
          </a:xfrm>
          <a:prstGeom prst="rect">
            <a:avLst/>
          </a:prstGeom>
          <a:noFill/>
          <a:ln w="28575">
            <a:solidFill>
              <a:schemeClr val="tx1"/>
            </a:solidFill>
            <a:miter lim="800000"/>
            <a:headEnd/>
            <a:tailEnd/>
          </a:ln>
        </p:spPr>
        <p:txBody>
          <a:bodyPr>
            <a:spAutoFit/>
          </a:bodyPr>
          <a:lstStyle/>
          <a:p>
            <a:pPr>
              <a:spcBef>
                <a:spcPct val="50000"/>
              </a:spcBef>
            </a:pPr>
            <a:r>
              <a:rPr lang="en-US" sz="1800" b="1">
                <a:latin typeface="Bradley Hand ITC" pitchFamily="66" charset="0"/>
              </a:rPr>
              <a:t>Once a focus lesson is taught, students read to someone and build stamina.</a:t>
            </a:r>
          </a:p>
          <a:p>
            <a:pPr>
              <a:spcBef>
                <a:spcPct val="50000"/>
              </a:spcBef>
            </a:pPr>
            <a:r>
              <a:rPr lang="en-US" sz="1800" b="1">
                <a:latin typeface="Bradley Hand ITC" pitchFamily="66" charset="0"/>
              </a:rPr>
              <a:t>Each day add a few more minutes until they are up to 20 min. for primary and 30 – 40 min. for intermediate students.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457200" y="381000"/>
            <a:ext cx="8229600" cy="1143000"/>
          </a:xfrm>
          <a:solidFill>
            <a:srgbClr val="FF0066"/>
          </a:solidFill>
        </p:spPr>
        <p:txBody>
          <a:bodyPr/>
          <a:lstStyle/>
          <a:p>
            <a:pPr eaLnBrk="1" hangingPunct="1"/>
            <a:r>
              <a:rPr lang="en-US" smtClean="0"/>
              <a:t>Listen to Reading</a:t>
            </a:r>
          </a:p>
        </p:txBody>
      </p:sp>
      <p:pic>
        <p:nvPicPr>
          <p:cNvPr id="57347" name="Picture 3" descr="MCj02872910000[1]"/>
          <p:cNvPicPr>
            <a:picLocks noGrp="1" noChangeAspect="1" noChangeArrowheads="1"/>
          </p:cNvPicPr>
          <p:nvPr>
            <p:ph sz="half" idx="1"/>
          </p:nvPr>
        </p:nvPicPr>
        <p:blipFill>
          <a:blip r:embed="rId3" cstate="print"/>
          <a:srcRect/>
          <a:stretch>
            <a:fillRect/>
          </a:stretch>
        </p:blipFill>
        <p:spPr>
          <a:xfrm>
            <a:off x="304800" y="4876800"/>
            <a:ext cx="2224088" cy="1662113"/>
          </a:xfrm>
          <a:noFill/>
        </p:spPr>
      </p:pic>
      <p:pic>
        <p:nvPicPr>
          <p:cNvPr id="57348" name="Picture 4" descr="MPj04308400000[1]"/>
          <p:cNvPicPr>
            <a:picLocks noGrp="1" noChangeAspect="1" noChangeArrowheads="1"/>
          </p:cNvPicPr>
          <p:nvPr>
            <p:ph sz="half" idx="2"/>
          </p:nvPr>
        </p:nvPicPr>
        <p:blipFill>
          <a:blip r:embed="rId4" cstate="print"/>
          <a:stretch>
            <a:fillRect/>
          </a:stretch>
        </p:blipFill>
        <p:spPr>
          <a:xfrm>
            <a:off x="5333307" y="2884358"/>
            <a:ext cx="2668385" cy="1957647"/>
          </a:xfrm>
          <a:noFill/>
        </p:spPr>
      </p:pic>
      <p:sp>
        <p:nvSpPr>
          <p:cNvPr id="202757" name="Text Box 5"/>
          <p:cNvSpPr txBox="1">
            <a:spLocks noChangeArrowheads="1"/>
          </p:cNvSpPr>
          <p:nvPr/>
        </p:nvSpPr>
        <p:spPr bwMode="auto">
          <a:xfrm>
            <a:off x="152400" y="1676400"/>
            <a:ext cx="8610600" cy="5434013"/>
          </a:xfrm>
          <a:prstGeom prst="rect">
            <a:avLst/>
          </a:prstGeom>
          <a:noFill/>
          <a:ln w="9525">
            <a:noFill/>
            <a:miter lim="800000"/>
            <a:headEnd/>
            <a:tailEnd/>
          </a:ln>
          <a:effectLst/>
        </p:spPr>
        <p:txBody>
          <a:bodyPr>
            <a:spAutoFit/>
          </a:bodyPr>
          <a:lstStyle/>
          <a:p>
            <a:pPr>
              <a:spcBef>
                <a:spcPct val="50000"/>
              </a:spcBef>
              <a:defRPr/>
            </a:pPr>
            <a:r>
              <a:rPr lang="en-US" sz="1800" b="1">
                <a:latin typeface="Century Gothic" pitchFamily="34" charset="0"/>
              </a:rPr>
              <a:t>Day One </a:t>
            </a:r>
            <a:r>
              <a:rPr lang="en-US" sz="1800">
                <a:latin typeface="Century Gothic" pitchFamily="34" charset="0"/>
              </a:rPr>
              <a:t>– </a:t>
            </a:r>
            <a:r>
              <a:rPr lang="en-US" sz="1400">
                <a:latin typeface="Century Gothic" pitchFamily="34" charset="0"/>
              </a:rPr>
              <a:t>*</a:t>
            </a:r>
            <a:r>
              <a:rPr lang="en-US" sz="1800">
                <a:latin typeface="Century Gothic" pitchFamily="34" charset="0"/>
              </a:rPr>
              <a:t> </a:t>
            </a:r>
            <a:r>
              <a:rPr lang="en-US" sz="1400">
                <a:latin typeface="Century Gothic" pitchFamily="34" charset="0"/>
              </a:rPr>
              <a:t>Brainstorm and practice </a:t>
            </a:r>
            <a:r>
              <a:rPr lang="en-US" sz="1400">
                <a:latin typeface="Book Antiqua" pitchFamily="18" charset="0"/>
              </a:rPr>
              <a:t>I </a:t>
            </a:r>
            <a:r>
              <a:rPr lang="en-US" sz="1400">
                <a:latin typeface="Century Gothic" pitchFamily="34" charset="0"/>
              </a:rPr>
              <a:t>chart,</a:t>
            </a:r>
          </a:p>
          <a:p>
            <a:pPr>
              <a:spcBef>
                <a:spcPct val="50000"/>
              </a:spcBef>
              <a:defRPr/>
            </a:pPr>
            <a:r>
              <a:rPr lang="en-US" sz="1400">
                <a:latin typeface="Century Gothic" pitchFamily="34" charset="0"/>
              </a:rPr>
              <a:t>	      * Model and practice material setup and how to use it</a:t>
            </a:r>
          </a:p>
          <a:p>
            <a:pPr>
              <a:spcBef>
                <a:spcPct val="50000"/>
              </a:spcBef>
              <a:defRPr/>
            </a:pPr>
            <a:r>
              <a:rPr lang="en-US" sz="1400">
                <a:latin typeface="Century Gothic" pitchFamily="34" charset="0"/>
              </a:rPr>
              <a:t>	      * Model and practice listening and following along with words and/or pictures</a:t>
            </a:r>
            <a:endParaRPr lang="en-US" sz="1400" b="1">
              <a:latin typeface="Century Gothic" pitchFamily="34" charset="0"/>
            </a:endParaRPr>
          </a:p>
          <a:p>
            <a:pPr>
              <a:spcBef>
                <a:spcPct val="50000"/>
              </a:spcBef>
              <a:defRPr/>
            </a:pPr>
            <a:r>
              <a:rPr lang="en-US" sz="1800" b="1">
                <a:latin typeface="Century Gothic" pitchFamily="34" charset="0"/>
              </a:rPr>
              <a:t>Day Two</a:t>
            </a:r>
            <a:r>
              <a:rPr lang="en-US" sz="1800">
                <a:latin typeface="Century Gothic" pitchFamily="34" charset="0"/>
              </a:rPr>
              <a:t> -  </a:t>
            </a:r>
            <a:r>
              <a:rPr lang="en-US" sz="1400">
                <a:latin typeface="Century Gothic" pitchFamily="34" charset="0"/>
              </a:rPr>
              <a:t>* Review </a:t>
            </a:r>
            <a:r>
              <a:rPr lang="en-US" sz="1400">
                <a:latin typeface="Book Antiqua" pitchFamily="18" charset="0"/>
              </a:rPr>
              <a:t>I</a:t>
            </a:r>
            <a:r>
              <a:rPr lang="en-US" sz="1400">
                <a:latin typeface="Century Gothic" pitchFamily="34" charset="0"/>
              </a:rPr>
              <a:t> chart</a:t>
            </a:r>
          </a:p>
          <a:p>
            <a:pPr>
              <a:spcBef>
                <a:spcPct val="50000"/>
              </a:spcBef>
              <a:defRPr/>
            </a:pPr>
            <a:r>
              <a:rPr lang="en-US" sz="1400">
                <a:latin typeface="Century Gothic" pitchFamily="34" charset="0"/>
              </a:rPr>
              <a:t>	      * Model and practice putting materials away neatly</a:t>
            </a:r>
            <a:endParaRPr lang="en-US" sz="1400" b="1">
              <a:latin typeface="Century Gothic" pitchFamily="34" charset="0"/>
            </a:endParaRPr>
          </a:p>
          <a:p>
            <a:pPr>
              <a:spcBef>
                <a:spcPct val="50000"/>
              </a:spcBef>
              <a:defRPr/>
            </a:pPr>
            <a:r>
              <a:rPr lang="en-US" sz="1800" b="1">
                <a:latin typeface="Century Gothic" pitchFamily="34" charset="0"/>
              </a:rPr>
              <a:t>Day Three </a:t>
            </a:r>
            <a:r>
              <a:rPr lang="en-US" sz="1400">
                <a:latin typeface="Century Gothic" pitchFamily="34" charset="0"/>
              </a:rPr>
              <a:t>- * Review I chart</a:t>
            </a:r>
          </a:p>
          <a:p>
            <a:pPr>
              <a:spcBef>
                <a:spcPct val="50000"/>
              </a:spcBef>
              <a:defRPr/>
            </a:pPr>
            <a:r>
              <a:rPr lang="en-US" sz="1400">
                <a:latin typeface="Century Gothic" pitchFamily="34" charset="0"/>
              </a:rPr>
              <a:t>	        * Model and practice listening to a short story, finishing it, and starting a new story</a:t>
            </a:r>
          </a:p>
          <a:p>
            <a:pPr>
              <a:spcBef>
                <a:spcPct val="50000"/>
              </a:spcBef>
              <a:defRPr/>
            </a:pPr>
            <a:r>
              <a:rPr lang="en-US" sz="1800" b="1">
                <a:latin typeface="Century Gothic" pitchFamily="34" charset="0"/>
              </a:rPr>
              <a:t>Day Four </a:t>
            </a:r>
            <a:r>
              <a:rPr lang="en-US" sz="1400">
                <a:latin typeface="Century Gothic" pitchFamily="34" charset="0"/>
              </a:rPr>
              <a:t>- * Review I chart</a:t>
            </a:r>
          </a:p>
          <a:p>
            <a:pPr>
              <a:spcBef>
                <a:spcPct val="50000"/>
              </a:spcBef>
              <a:defRPr/>
            </a:pPr>
            <a:r>
              <a:rPr lang="en-US" sz="1400">
                <a:latin typeface="Century Gothic" pitchFamily="34" charset="0"/>
              </a:rPr>
              <a:t>	     * Discuss the number of recorders/computers available</a:t>
            </a:r>
          </a:p>
          <a:p>
            <a:pPr>
              <a:spcBef>
                <a:spcPct val="50000"/>
              </a:spcBef>
              <a:defRPr/>
            </a:pPr>
            <a:endParaRPr lang="en-US" sz="1400">
              <a:latin typeface="Century Gothic" pitchFamily="34" charset="0"/>
            </a:endParaRPr>
          </a:p>
          <a:p>
            <a:pPr>
              <a:spcBef>
                <a:spcPct val="50000"/>
              </a:spcBef>
              <a:defRPr/>
            </a:pPr>
            <a:endParaRPr lang="en-US" sz="1400">
              <a:latin typeface="Century Gothic" pitchFamily="34" charset="0"/>
            </a:endParaRPr>
          </a:p>
          <a:p>
            <a:pPr>
              <a:spcBef>
                <a:spcPct val="50000"/>
              </a:spcBef>
              <a:defRPr/>
            </a:pPr>
            <a:endParaRPr lang="en-US" sz="1400">
              <a:latin typeface="Century Gothic" pitchFamily="34" charset="0"/>
            </a:endParaRPr>
          </a:p>
          <a:p>
            <a:pPr>
              <a:spcBef>
                <a:spcPct val="50000"/>
              </a:spcBef>
              <a:defRPr/>
            </a:pPr>
            <a:r>
              <a:rPr lang="en-US" sz="1400">
                <a:latin typeface="Century Gothic" pitchFamily="34" charset="0"/>
              </a:rPr>
              <a:t>		</a:t>
            </a:r>
          </a:p>
          <a:p>
            <a:pPr>
              <a:spcBef>
                <a:spcPct val="50000"/>
              </a:spcBef>
              <a:defRPr/>
            </a:pPr>
            <a:r>
              <a:rPr lang="en-US" sz="1400">
                <a:latin typeface="Century Gothic" pitchFamily="34" charset="0"/>
              </a:rPr>
              <a:t>		Listen to reading – reviewing the I chart video</a:t>
            </a:r>
          </a:p>
          <a:p>
            <a:pPr>
              <a:spcBef>
                <a:spcPct val="50000"/>
              </a:spcBef>
              <a:defRPr/>
            </a:pPr>
            <a:r>
              <a:rPr lang="en-US" sz="1400">
                <a:latin typeface="Century Gothic" pitchFamily="34" charset="0"/>
              </a:rPr>
              <a:t>	      </a:t>
            </a:r>
            <a:r>
              <a:rPr lang="en-US" sz="1400">
                <a:effectLst>
                  <a:outerShdw blurRad="38100" dist="38100" dir="2700000" algn="tl">
                    <a:srgbClr val="000000"/>
                  </a:outerShdw>
                </a:effectLst>
                <a:hlinkClick r:id="rId5"/>
              </a:rPr>
              <a:t>http://www.thedailycafe.com/members/179.cfm?sd=68</a:t>
            </a:r>
            <a:r>
              <a:rPr lang="en-US" sz="1400">
                <a:effectLst>
                  <a:outerShdw blurRad="38100" dist="38100" dir="2700000" algn="tl">
                    <a:srgbClr val="000000"/>
                  </a:outerShdw>
                </a:effectLst>
              </a:rPr>
              <a:t> (6:00)</a:t>
            </a:r>
          </a:p>
          <a:p>
            <a:pPr>
              <a:spcBef>
                <a:spcPct val="50000"/>
              </a:spcBef>
              <a:defRPr/>
            </a:pPr>
            <a:endParaRPr lang="en-US" sz="1400">
              <a:latin typeface="Century Gothic"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idx="1"/>
          </p:nvPr>
        </p:nvSpPr>
        <p:spPr>
          <a:xfrm>
            <a:off x="457200" y="1143000"/>
            <a:ext cx="8229600" cy="2819400"/>
          </a:xfrm>
          <a:ln w="19050">
            <a:solidFill>
              <a:schemeClr val="tx1"/>
            </a:solidFill>
          </a:ln>
        </p:spPr>
        <p:txBody>
          <a:bodyPr/>
          <a:lstStyle/>
          <a:p>
            <a:pPr eaLnBrk="1" hangingPunct="1">
              <a:buFont typeface="Wingdings" pitchFamily="2" charset="2"/>
              <a:buNone/>
            </a:pPr>
            <a:r>
              <a:rPr lang="en-US" sz="1400" b="1" smtClean="0"/>
              <a:t>Day One </a:t>
            </a:r>
            <a:r>
              <a:rPr lang="en-US" sz="1400" smtClean="0"/>
              <a:t>- * Introduce optional materials and their locations to students.</a:t>
            </a:r>
          </a:p>
          <a:p>
            <a:pPr eaLnBrk="1" hangingPunct="1">
              <a:buFont typeface="Wingdings" pitchFamily="2" charset="2"/>
              <a:buNone/>
            </a:pPr>
            <a:r>
              <a:rPr lang="en-US" sz="1400" smtClean="0"/>
              <a:t>		* Brainstorm </a:t>
            </a:r>
            <a:r>
              <a:rPr lang="en-US" sz="1400" smtClean="0">
                <a:latin typeface="Book Antiqua" pitchFamily="18" charset="0"/>
              </a:rPr>
              <a:t>I </a:t>
            </a:r>
            <a:r>
              <a:rPr lang="en-US" sz="1400" smtClean="0"/>
              <a:t>chart of how to set up materials and how to work with them independently</a:t>
            </a:r>
          </a:p>
          <a:p>
            <a:pPr eaLnBrk="1" hangingPunct="1">
              <a:buFont typeface="Wingdings" pitchFamily="2" charset="2"/>
              <a:buNone/>
            </a:pPr>
            <a:r>
              <a:rPr lang="en-US" sz="1400" smtClean="0"/>
              <a:t>		* Model finding the materials, materials placement in the room, and setup of materials</a:t>
            </a:r>
          </a:p>
          <a:p>
            <a:pPr eaLnBrk="1" hangingPunct="1">
              <a:buFont typeface="Wingdings" pitchFamily="2" charset="2"/>
              <a:buNone/>
            </a:pPr>
            <a:r>
              <a:rPr lang="en-US" sz="1400" smtClean="0"/>
              <a:t>		* Brainstorm chart of how to clean up</a:t>
            </a:r>
          </a:p>
          <a:p>
            <a:pPr eaLnBrk="1" hangingPunct="1">
              <a:buFont typeface="Wingdings" pitchFamily="2" charset="2"/>
              <a:buNone/>
            </a:pPr>
            <a:r>
              <a:rPr lang="en-US" sz="1400" smtClean="0"/>
              <a:t>		* Model materials placement in the room, setup, and cleanup of the materials</a:t>
            </a:r>
            <a:endParaRPr lang="en-US" sz="1400" b="1" smtClean="0"/>
          </a:p>
          <a:p>
            <a:pPr eaLnBrk="1" hangingPunct="1">
              <a:buFont typeface="Wingdings" pitchFamily="2" charset="2"/>
              <a:buNone/>
            </a:pPr>
            <a:endParaRPr lang="en-US" sz="1400" b="1" smtClean="0"/>
          </a:p>
          <a:p>
            <a:pPr eaLnBrk="1" hangingPunct="1">
              <a:buFont typeface="Wingdings" pitchFamily="2" charset="2"/>
              <a:buNone/>
            </a:pPr>
            <a:r>
              <a:rPr lang="en-US" sz="1400" b="1" smtClean="0"/>
              <a:t>Day Two - * </a:t>
            </a:r>
            <a:r>
              <a:rPr lang="en-US" sz="1400" smtClean="0"/>
              <a:t>Model and practice materials setup, materials placement, and cleanup of materials</a:t>
            </a:r>
          </a:p>
          <a:p>
            <a:pPr eaLnBrk="1" hangingPunct="1">
              <a:buFont typeface="Wingdings" pitchFamily="2" charset="2"/>
              <a:buNone/>
            </a:pPr>
            <a:r>
              <a:rPr lang="en-US" sz="1400" smtClean="0"/>
              <a:t>		 * Brainstorm </a:t>
            </a:r>
            <a:r>
              <a:rPr lang="en-US" sz="1400" smtClean="0">
                <a:latin typeface="Book Antiqua" pitchFamily="18" charset="0"/>
              </a:rPr>
              <a:t>I </a:t>
            </a:r>
            <a:r>
              <a:rPr lang="en-US" sz="1400" smtClean="0"/>
              <a:t>chart – “How to Use Materials”</a:t>
            </a:r>
          </a:p>
          <a:p>
            <a:pPr eaLnBrk="1" hangingPunct="1">
              <a:buFont typeface="Wingdings" pitchFamily="2" charset="2"/>
              <a:buNone/>
            </a:pPr>
            <a:r>
              <a:rPr lang="en-US" sz="1400" smtClean="0"/>
              <a:t>		 * Model and practice student behaviors of how to use materials</a:t>
            </a:r>
          </a:p>
          <a:p>
            <a:pPr eaLnBrk="1" hangingPunct="1">
              <a:buFont typeface="Wingdings" pitchFamily="2" charset="2"/>
              <a:buNone/>
            </a:pPr>
            <a:r>
              <a:rPr lang="en-US" sz="1400" smtClean="0"/>
              <a:t>		 * Continue building stamina of working with materials, adding 1 – 2 minutes each day</a:t>
            </a:r>
          </a:p>
          <a:p>
            <a:pPr eaLnBrk="1" hangingPunct="1">
              <a:buFont typeface="Wingdings" pitchFamily="2" charset="2"/>
              <a:buNone/>
            </a:pPr>
            <a:endParaRPr lang="en-US" sz="1600" smtClean="0">
              <a:latin typeface="Bradley Hand ITC" pitchFamily="66" charset="0"/>
            </a:endParaRPr>
          </a:p>
        </p:txBody>
      </p:sp>
      <p:sp>
        <p:nvSpPr>
          <p:cNvPr id="58371" name="WordArt 3"/>
          <p:cNvSpPr>
            <a:spLocks noChangeArrowheads="1" noChangeShapeType="1" noTextEdit="1"/>
          </p:cNvSpPr>
          <p:nvPr/>
        </p:nvSpPr>
        <p:spPr bwMode="auto">
          <a:xfrm>
            <a:off x="2209800" y="274638"/>
            <a:ext cx="4953000" cy="715962"/>
          </a:xfrm>
          <a:prstGeom prst="rect">
            <a:avLst/>
          </a:prstGeom>
        </p:spPr>
        <p:txBody>
          <a:bodyPr wrap="none" fromWordArt="1">
            <a:prstTxWarp prst="textPlain">
              <a:avLst>
                <a:gd name="adj" fmla="val 50000"/>
              </a:avLst>
            </a:prstTxWarp>
          </a:bodyPr>
          <a:lstStyle/>
          <a:p>
            <a:pPr algn="ctr"/>
            <a:r>
              <a:rPr lang="en-US"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Working with Words</a:t>
            </a:r>
          </a:p>
        </p:txBody>
      </p:sp>
      <p:sp>
        <p:nvSpPr>
          <p:cNvPr id="58372" name="Text Box 4"/>
          <p:cNvSpPr txBox="1">
            <a:spLocks noChangeArrowheads="1"/>
          </p:cNvSpPr>
          <p:nvPr/>
        </p:nvSpPr>
        <p:spPr bwMode="auto">
          <a:xfrm>
            <a:off x="533400" y="4038600"/>
            <a:ext cx="8153400" cy="366713"/>
          </a:xfrm>
          <a:prstGeom prst="rect">
            <a:avLst/>
          </a:prstGeom>
          <a:noFill/>
          <a:ln w="9525">
            <a:noFill/>
            <a:miter lim="800000"/>
            <a:headEnd/>
            <a:tailEnd/>
          </a:ln>
        </p:spPr>
        <p:txBody>
          <a:bodyPr>
            <a:spAutoFit/>
          </a:bodyPr>
          <a:lstStyle/>
          <a:p>
            <a:pPr algn="ctr">
              <a:spcBef>
                <a:spcPct val="50000"/>
              </a:spcBef>
            </a:pPr>
            <a:r>
              <a:rPr lang="en-US" sz="1800" b="1" u="sng">
                <a:latin typeface="Bradley Hand ITC" pitchFamily="66" charset="0"/>
              </a:rPr>
              <a:t>Other focus lessons for Word Work might include the following:</a:t>
            </a:r>
          </a:p>
        </p:txBody>
      </p:sp>
      <p:sp>
        <p:nvSpPr>
          <p:cNvPr id="58373" name="Text Box 5"/>
          <p:cNvSpPr txBox="1">
            <a:spLocks noChangeArrowheads="1"/>
          </p:cNvSpPr>
          <p:nvPr/>
        </p:nvSpPr>
        <p:spPr bwMode="auto">
          <a:xfrm>
            <a:off x="1066800" y="4419600"/>
            <a:ext cx="7086600" cy="366713"/>
          </a:xfrm>
          <a:prstGeom prst="rect">
            <a:avLst/>
          </a:prstGeom>
          <a:noFill/>
          <a:ln w="9525">
            <a:noFill/>
            <a:miter lim="800000"/>
            <a:headEnd/>
            <a:tailEnd/>
          </a:ln>
        </p:spPr>
        <p:txBody>
          <a:bodyPr>
            <a:spAutoFit/>
          </a:bodyPr>
          <a:lstStyle/>
          <a:p>
            <a:pPr>
              <a:spcBef>
                <a:spcPct val="50000"/>
              </a:spcBef>
            </a:pPr>
            <a:endParaRPr lang="en-US" sz="1800"/>
          </a:p>
        </p:txBody>
      </p:sp>
      <p:sp>
        <p:nvSpPr>
          <p:cNvPr id="58374" name="Text Box 6"/>
          <p:cNvSpPr txBox="1">
            <a:spLocks noChangeArrowheads="1"/>
          </p:cNvSpPr>
          <p:nvPr/>
        </p:nvSpPr>
        <p:spPr bwMode="auto">
          <a:xfrm>
            <a:off x="685800" y="4419600"/>
            <a:ext cx="3657600" cy="1466850"/>
          </a:xfrm>
          <a:prstGeom prst="rect">
            <a:avLst/>
          </a:prstGeom>
          <a:noFill/>
          <a:ln w="9525">
            <a:noFill/>
            <a:miter lim="800000"/>
            <a:headEnd/>
            <a:tailEnd/>
          </a:ln>
        </p:spPr>
        <p:txBody>
          <a:bodyPr>
            <a:spAutoFit/>
          </a:bodyPr>
          <a:lstStyle/>
          <a:p>
            <a:pPr>
              <a:spcBef>
                <a:spcPct val="50000"/>
              </a:spcBef>
              <a:buFontTx/>
              <a:buChar char="•"/>
            </a:pPr>
            <a:r>
              <a:rPr lang="en-US" sz="1800">
                <a:latin typeface="Bradley Hand ITC" pitchFamily="66" charset="0"/>
              </a:rPr>
              <a:t> Word sorts</a:t>
            </a:r>
          </a:p>
          <a:p>
            <a:pPr>
              <a:spcBef>
                <a:spcPct val="50000"/>
              </a:spcBef>
              <a:buFontTx/>
              <a:buChar char="•"/>
            </a:pPr>
            <a:r>
              <a:rPr lang="en-US" sz="1800">
                <a:latin typeface="Bradley Hand ITC" pitchFamily="66" charset="0"/>
              </a:rPr>
              <a:t> Adding words to their collection</a:t>
            </a:r>
          </a:p>
          <a:p>
            <a:pPr>
              <a:spcBef>
                <a:spcPct val="50000"/>
              </a:spcBef>
              <a:buFontTx/>
              <a:buChar char="•"/>
            </a:pPr>
            <a:r>
              <a:rPr lang="en-US" sz="1800">
                <a:latin typeface="Bradley Hand ITC" pitchFamily="66" charset="0"/>
              </a:rPr>
              <a:t> Practicing basic words most often misspelled</a:t>
            </a:r>
          </a:p>
        </p:txBody>
      </p:sp>
      <p:sp>
        <p:nvSpPr>
          <p:cNvPr id="58375" name="Text Box 7"/>
          <p:cNvSpPr txBox="1">
            <a:spLocks noChangeArrowheads="1"/>
          </p:cNvSpPr>
          <p:nvPr/>
        </p:nvSpPr>
        <p:spPr bwMode="auto">
          <a:xfrm>
            <a:off x="4800600" y="4343400"/>
            <a:ext cx="3810000" cy="1603375"/>
          </a:xfrm>
          <a:prstGeom prst="rect">
            <a:avLst/>
          </a:prstGeom>
          <a:noFill/>
          <a:ln w="9525">
            <a:noFill/>
            <a:miter lim="800000"/>
            <a:headEnd/>
            <a:tailEnd/>
          </a:ln>
        </p:spPr>
        <p:txBody>
          <a:bodyPr>
            <a:spAutoFit/>
          </a:bodyPr>
          <a:lstStyle/>
          <a:p>
            <a:pPr>
              <a:spcBef>
                <a:spcPct val="50000"/>
              </a:spcBef>
              <a:buFontTx/>
              <a:buChar char="•"/>
            </a:pPr>
            <a:r>
              <a:rPr lang="en-US" sz="1800">
                <a:latin typeface="Bradley Hand ITC" pitchFamily="66" charset="0"/>
              </a:rPr>
              <a:t> Add words to word study notebook that relate to the strategy taught that day</a:t>
            </a:r>
          </a:p>
          <a:p>
            <a:pPr>
              <a:spcBef>
                <a:spcPct val="50000"/>
              </a:spcBef>
              <a:buFontTx/>
              <a:buChar char="•"/>
            </a:pPr>
            <a:r>
              <a:rPr lang="en-US" sz="1800">
                <a:latin typeface="Bradley Hand ITC" pitchFamily="66" charset="0"/>
              </a:rPr>
              <a:t> List words that belong to a pattern and add to word study notebook</a:t>
            </a:r>
          </a:p>
        </p:txBody>
      </p:sp>
      <p:sp>
        <p:nvSpPr>
          <p:cNvPr id="58376" name="Text Box 8"/>
          <p:cNvSpPr txBox="1">
            <a:spLocks noChangeArrowheads="1"/>
          </p:cNvSpPr>
          <p:nvPr/>
        </p:nvSpPr>
        <p:spPr bwMode="auto">
          <a:xfrm>
            <a:off x="609600" y="6019800"/>
            <a:ext cx="8077200" cy="669925"/>
          </a:xfrm>
          <a:prstGeom prst="rect">
            <a:avLst/>
          </a:prstGeom>
          <a:solidFill>
            <a:srgbClr val="006600"/>
          </a:solidFill>
          <a:ln w="28575">
            <a:solidFill>
              <a:schemeClr val="tx1"/>
            </a:solidFill>
            <a:miter lim="800000"/>
            <a:headEnd/>
            <a:tailEnd/>
          </a:ln>
        </p:spPr>
        <p:txBody>
          <a:bodyPr>
            <a:spAutoFit/>
          </a:bodyPr>
          <a:lstStyle/>
          <a:p>
            <a:pPr algn="ctr">
              <a:spcBef>
                <a:spcPct val="50000"/>
              </a:spcBef>
            </a:pPr>
            <a:r>
              <a:rPr lang="en-US" sz="1800" b="1"/>
              <a:t>Each day add a few more minutes until students are independently working with these materials for the desired amount of time.</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idx="1"/>
          </p:nvPr>
        </p:nvSpPr>
        <p:spPr>
          <a:xfrm>
            <a:off x="457200" y="990600"/>
            <a:ext cx="8229600" cy="5562599"/>
          </a:xfrm>
        </p:spPr>
        <p:txBody>
          <a:bodyPr/>
          <a:lstStyle/>
          <a:p>
            <a:pPr algn="ctr" eaLnBrk="1" hangingPunct="1">
              <a:buFont typeface="Wingdings" pitchFamily="2" charset="2"/>
              <a:buNone/>
            </a:pPr>
            <a:r>
              <a:rPr lang="en-US" b="1" u="sng" smtClean="0"/>
              <a:t>Ideas for Word Work:</a:t>
            </a:r>
          </a:p>
          <a:p>
            <a:pPr algn="ctr" eaLnBrk="1" hangingPunct="1">
              <a:buFont typeface="Wingdings" pitchFamily="2" charset="2"/>
              <a:buNone/>
            </a:pPr>
            <a:endParaRPr lang="en-US" sz="1800" smtClean="0"/>
          </a:p>
        </p:txBody>
      </p:sp>
      <p:sp>
        <p:nvSpPr>
          <p:cNvPr id="59395" name="WordArt 3"/>
          <p:cNvSpPr>
            <a:spLocks noChangeArrowheads="1" noChangeShapeType="1" noTextEdit="1"/>
          </p:cNvSpPr>
          <p:nvPr/>
        </p:nvSpPr>
        <p:spPr bwMode="auto">
          <a:xfrm>
            <a:off x="1905000" y="304800"/>
            <a:ext cx="4962525" cy="647700"/>
          </a:xfrm>
          <a:prstGeom prst="rect">
            <a:avLst/>
          </a:prstGeom>
        </p:spPr>
        <p:txBody>
          <a:bodyPr wrap="none" fromWordArt="1">
            <a:prstTxWarp prst="textPlain">
              <a:avLst>
                <a:gd name="adj" fmla="val 50000"/>
              </a:avLst>
            </a:prstTxWarp>
          </a:bodyPr>
          <a:lstStyle/>
          <a:p>
            <a:pPr algn="ctr"/>
            <a:r>
              <a:rPr lang="en-US" sz="3600"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Working </a:t>
            </a:r>
            <a:r>
              <a:rPr lang="en-US" sz="3600"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Verdana" pitchFamily="34" charset="0"/>
              </a:rPr>
              <a:t>with</a:t>
            </a:r>
            <a:r>
              <a:rPr lang="en-US" sz="3600"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 Words</a:t>
            </a:r>
          </a:p>
        </p:txBody>
      </p:sp>
      <p:sp>
        <p:nvSpPr>
          <p:cNvPr id="59396" name="Text Box 4"/>
          <p:cNvSpPr txBox="1">
            <a:spLocks noChangeArrowheads="1"/>
          </p:cNvSpPr>
          <p:nvPr/>
        </p:nvSpPr>
        <p:spPr bwMode="auto">
          <a:xfrm>
            <a:off x="457200" y="2286000"/>
            <a:ext cx="3733800" cy="3943350"/>
          </a:xfrm>
          <a:prstGeom prst="rect">
            <a:avLst/>
          </a:prstGeom>
          <a:noFill/>
          <a:ln w="9525">
            <a:noFill/>
            <a:miter lim="800000"/>
            <a:headEnd/>
            <a:tailEnd/>
          </a:ln>
        </p:spPr>
        <p:txBody>
          <a:bodyPr>
            <a:spAutoFit/>
          </a:bodyPr>
          <a:lstStyle/>
          <a:p>
            <a:pPr>
              <a:spcBef>
                <a:spcPct val="50000"/>
              </a:spcBef>
              <a:buFontTx/>
              <a:buChar char="•"/>
            </a:pPr>
            <a:r>
              <a:rPr lang="en-US" sz="1800"/>
              <a:t> Shell spell using spelling words or words from word wall</a:t>
            </a:r>
          </a:p>
          <a:p>
            <a:pPr>
              <a:spcBef>
                <a:spcPct val="50000"/>
              </a:spcBef>
              <a:buFontTx/>
              <a:buChar char="•"/>
            </a:pPr>
            <a:r>
              <a:rPr lang="en-US" sz="1800"/>
              <a:t> Playdoh (pinch and poke / roll)</a:t>
            </a:r>
          </a:p>
          <a:p>
            <a:pPr>
              <a:spcBef>
                <a:spcPct val="50000"/>
              </a:spcBef>
              <a:buFontTx/>
              <a:buChar char="•"/>
            </a:pPr>
            <a:r>
              <a:rPr lang="en-US" sz="1800"/>
              <a:t> Write the room</a:t>
            </a:r>
          </a:p>
          <a:p>
            <a:pPr>
              <a:spcBef>
                <a:spcPct val="50000"/>
              </a:spcBef>
              <a:buFontTx/>
              <a:buChar char="•"/>
            </a:pPr>
            <a:r>
              <a:rPr lang="en-US" sz="1800"/>
              <a:t> Pipe cleaners</a:t>
            </a:r>
          </a:p>
          <a:p>
            <a:pPr>
              <a:spcBef>
                <a:spcPct val="50000"/>
              </a:spcBef>
              <a:buFontTx/>
              <a:buChar char="•"/>
            </a:pPr>
            <a:r>
              <a:rPr lang="en-US" sz="1800"/>
              <a:t> Rainbow write</a:t>
            </a:r>
          </a:p>
          <a:p>
            <a:pPr>
              <a:spcBef>
                <a:spcPct val="50000"/>
              </a:spcBef>
              <a:buFontTx/>
              <a:buChar char="•"/>
            </a:pPr>
            <a:r>
              <a:rPr lang="en-US" sz="1800"/>
              <a:t> Wikki sticks</a:t>
            </a:r>
          </a:p>
          <a:p>
            <a:pPr>
              <a:spcBef>
                <a:spcPct val="50000"/>
              </a:spcBef>
              <a:buFontTx/>
              <a:buChar char="•"/>
            </a:pPr>
            <a:r>
              <a:rPr lang="en-US" sz="1800"/>
              <a:t> Dry erase boards</a:t>
            </a:r>
          </a:p>
          <a:p>
            <a:pPr>
              <a:spcBef>
                <a:spcPct val="50000"/>
              </a:spcBef>
              <a:buFontTx/>
              <a:buChar char="•"/>
            </a:pPr>
            <a:r>
              <a:rPr lang="en-US" sz="1800"/>
              <a:t> Beans</a:t>
            </a:r>
          </a:p>
          <a:p>
            <a:pPr>
              <a:spcBef>
                <a:spcPct val="50000"/>
              </a:spcBef>
              <a:buFontTx/>
              <a:buChar char="•"/>
            </a:pPr>
            <a:r>
              <a:rPr lang="en-US" sz="1800"/>
              <a:t> Bingo dabbers</a:t>
            </a:r>
          </a:p>
        </p:txBody>
      </p:sp>
      <p:sp>
        <p:nvSpPr>
          <p:cNvPr id="59397" name="Text Box 5"/>
          <p:cNvSpPr txBox="1">
            <a:spLocks noChangeArrowheads="1"/>
          </p:cNvSpPr>
          <p:nvPr/>
        </p:nvSpPr>
        <p:spPr bwMode="auto">
          <a:xfrm>
            <a:off x="4648200" y="2438400"/>
            <a:ext cx="3810000" cy="3805238"/>
          </a:xfrm>
          <a:prstGeom prst="rect">
            <a:avLst/>
          </a:prstGeom>
          <a:noFill/>
          <a:ln w="9525">
            <a:noFill/>
            <a:miter lim="800000"/>
            <a:headEnd/>
            <a:tailEnd/>
          </a:ln>
        </p:spPr>
        <p:txBody>
          <a:bodyPr>
            <a:spAutoFit/>
          </a:bodyPr>
          <a:lstStyle/>
          <a:p>
            <a:pPr>
              <a:spcBef>
                <a:spcPct val="50000"/>
              </a:spcBef>
              <a:buFontTx/>
              <a:buChar char="•"/>
            </a:pPr>
            <a:r>
              <a:rPr lang="en-US" sz="1800"/>
              <a:t> Alphabet stamps</a:t>
            </a:r>
          </a:p>
          <a:p>
            <a:pPr>
              <a:spcBef>
                <a:spcPct val="50000"/>
              </a:spcBef>
              <a:buFontTx/>
              <a:buChar char="•"/>
            </a:pPr>
            <a:r>
              <a:rPr lang="en-US" sz="1800"/>
              <a:t> Magnetic letters</a:t>
            </a:r>
          </a:p>
          <a:p>
            <a:pPr>
              <a:spcBef>
                <a:spcPct val="50000"/>
              </a:spcBef>
              <a:buFontTx/>
              <a:buChar char="•"/>
            </a:pPr>
            <a:r>
              <a:rPr lang="en-US" sz="1800"/>
              <a:t> Clay (press in lid of coffee can and write with a golf tee)</a:t>
            </a:r>
          </a:p>
          <a:p>
            <a:pPr>
              <a:spcBef>
                <a:spcPct val="50000"/>
              </a:spcBef>
              <a:buFontTx/>
              <a:buChar char="•"/>
            </a:pPr>
            <a:r>
              <a:rPr lang="en-US" sz="1800"/>
              <a:t> Magnadoodle</a:t>
            </a:r>
          </a:p>
          <a:p>
            <a:pPr>
              <a:spcBef>
                <a:spcPct val="50000"/>
              </a:spcBef>
              <a:buFontTx/>
              <a:buChar char="•"/>
            </a:pPr>
            <a:r>
              <a:rPr lang="en-US" sz="1800"/>
              <a:t> Jr. Boggle game</a:t>
            </a:r>
          </a:p>
          <a:p>
            <a:pPr>
              <a:spcBef>
                <a:spcPct val="50000"/>
              </a:spcBef>
              <a:buFontTx/>
              <a:buChar char="•"/>
            </a:pPr>
            <a:r>
              <a:rPr lang="en-US" sz="1800"/>
              <a:t> Scrabble tiles</a:t>
            </a:r>
          </a:p>
          <a:p>
            <a:pPr>
              <a:spcBef>
                <a:spcPct val="50000"/>
              </a:spcBef>
              <a:buFontTx/>
              <a:buChar char="•"/>
            </a:pPr>
            <a:r>
              <a:rPr lang="en-US" sz="1800"/>
              <a:t> Chalk boxes (spray cardboard box with chalk paint)</a:t>
            </a:r>
          </a:p>
          <a:p>
            <a:pPr>
              <a:spcBef>
                <a:spcPct val="50000"/>
              </a:spcBef>
              <a:buFontTx/>
              <a:buChar char="•"/>
            </a:pPr>
            <a:r>
              <a:rPr lang="en-US" sz="1800"/>
              <a:t> Etch a sketch</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n-US" smtClean="0"/>
              <a:t>Daily 5 With a Sub</a:t>
            </a:r>
          </a:p>
        </p:txBody>
      </p:sp>
      <p:sp>
        <p:nvSpPr>
          <p:cNvPr id="60419" name="Rectangle 3"/>
          <p:cNvSpPr>
            <a:spLocks noGrp="1" noChangeArrowheads="1"/>
          </p:cNvSpPr>
          <p:nvPr>
            <p:ph idx="1"/>
          </p:nvPr>
        </p:nvSpPr>
        <p:spPr/>
        <p:txBody>
          <a:bodyPr/>
          <a:lstStyle/>
          <a:p>
            <a:pPr eaLnBrk="1" hangingPunct="1">
              <a:lnSpc>
                <a:spcPct val="90000"/>
              </a:lnSpc>
            </a:pPr>
            <a:r>
              <a:rPr lang="en-US" smtClean="0"/>
              <a:t>Pre-type plans and fill in lessons</a:t>
            </a:r>
          </a:p>
          <a:p>
            <a:pPr eaLnBrk="1" hangingPunct="1">
              <a:lnSpc>
                <a:spcPct val="90000"/>
              </a:lnSpc>
            </a:pPr>
            <a:r>
              <a:rPr lang="en-US" smtClean="0"/>
              <a:t>The children are so well trained in routine it is not hard to do!</a:t>
            </a:r>
          </a:p>
          <a:p>
            <a:pPr eaLnBrk="1" hangingPunct="1">
              <a:lnSpc>
                <a:spcPct val="90000"/>
              </a:lnSpc>
            </a:pPr>
            <a:r>
              <a:rPr lang="en-US" smtClean="0"/>
              <a:t>Kids are learning as they do daily, it creates less interruption because they do their regular routine even though you are absent.</a:t>
            </a:r>
          </a:p>
          <a:p>
            <a:pPr eaLnBrk="1" hangingPunct="1">
              <a:lnSpc>
                <a:spcPct val="90000"/>
              </a:lnSpc>
            </a:pPr>
            <a:r>
              <a:rPr lang="en-US" smtClean="0"/>
              <a:t>Substitutes reported back that they enjoyed D5 and many even bought book!</a:t>
            </a:r>
          </a:p>
          <a:p>
            <a:pPr eaLnBrk="1" hangingPunct="1">
              <a:lnSpc>
                <a:spcPct val="90000"/>
              </a:lnSpc>
            </a:pPr>
            <a:endParaRPr lang="en-US" smtClean="0"/>
          </a:p>
          <a:p>
            <a:pPr eaLnBrk="1" hangingPunct="1">
              <a:lnSpc>
                <a:spcPct val="90000"/>
              </a:lnSpc>
            </a:pPr>
            <a:endParaRPr 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228600"/>
            <a:ext cx="8385175" cy="609600"/>
          </a:xfrm>
        </p:spPr>
        <p:txBody>
          <a:bodyPr rtlCol="0">
            <a:normAutofit fontScale="90000"/>
          </a:bodyPr>
          <a:lstStyle/>
          <a:p>
            <a:pPr eaLnBrk="1" fontAlgn="auto" hangingPunct="1">
              <a:spcAft>
                <a:spcPts val="0"/>
              </a:spcAft>
              <a:defRPr/>
            </a:pPr>
            <a:r>
              <a:rPr lang="en-US" b="1" dirty="0" smtClean="0"/>
              <a:t>What sets The Daily Five Apart?</a:t>
            </a:r>
          </a:p>
        </p:txBody>
      </p:sp>
      <p:sp>
        <p:nvSpPr>
          <p:cNvPr id="24579" name="Rectangle 3"/>
          <p:cNvSpPr>
            <a:spLocks noGrp="1" noChangeArrowheads="1"/>
          </p:cNvSpPr>
          <p:nvPr>
            <p:ph sz="half" idx="1"/>
          </p:nvPr>
        </p:nvSpPr>
        <p:spPr>
          <a:xfrm>
            <a:off x="533400" y="1371600"/>
            <a:ext cx="3927475" cy="5105400"/>
          </a:xfrm>
        </p:spPr>
        <p:txBody>
          <a:bodyPr/>
          <a:lstStyle/>
          <a:p>
            <a:pPr eaLnBrk="1" hangingPunct="1">
              <a:lnSpc>
                <a:spcPct val="90000"/>
              </a:lnSpc>
            </a:pPr>
            <a:r>
              <a:rPr lang="en-US" sz="2000" smtClean="0"/>
              <a:t>For Teachers….</a:t>
            </a:r>
          </a:p>
          <a:p>
            <a:pPr eaLnBrk="1" hangingPunct="1">
              <a:lnSpc>
                <a:spcPct val="90000"/>
              </a:lnSpc>
              <a:buFontTx/>
              <a:buNone/>
            </a:pPr>
            <a:endParaRPr lang="en-US" sz="2000" smtClean="0"/>
          </a:p>
          <a:p>
            <a:pPr lvl="1" eaLnBrk="1" hangingPunct="1">
              <a:lnSpc>
                <a:spcPct val="90000"/>
              </a:lnSpc>
            </a:pPr>
            <a:r>
              <a:rPr lang="en-US" sz="2000" smtClean="0"/>
              <a:t>Deliver 3 – 5 whole group lessons each day</a:t>
            </a:r>
          </a:p>
          <a:p>
            <a:pPr lvl="1" eaLnBrk="1" hangingPunct="1">
              <a:lnSpc>
                <a:spcPct val="90000"/>
              </a:lnSpc>
              <a:buFontTx/>
              <a:buNone/>
            </a:pPr>
            <a:endParaRPr lang="en-US" sz="2000" smtClean="0"/>
          </a:p>
          <a:p>
            <a:pPr lvl="1" eaLnBrk="1" hangingPunct="1">
              <a:lnSpc>
                <a:spcPct val="90000"/>
              </a:lnSpc>
            </a:pPr>
            <a:r>
              <a:rPr lang="en-US" sz="2000" smtClean="0"/>
              <a:t>Teach 3 – 4 small groups of children each day</a:t>
            </a:r>
          </a:p>
          <a:p>
            <a:pPr lvl="1" eaLnBrk="1" hangingPunct="1">
              <a:lnSpc>
                <a:spcPct val="90000"/>
              </a:lnSpc>
              <a:buFontTx/>
              <a:buNone/>
            </a:pPr>
            <a:endParaRPr lang="en-US" sz="2000" smtClean="0"/>
          </a:p>
          <a:p>
            <a:pPr lvl="1" eaLnBrk="1" hangingPunct="1">
              <a:lnSpc>
                <a:spcPct val="90000"/>
              </a:lnSpc>
            </a:pPr>
            <a:r>
              <a:rPr lang="en-US" sz="2000" smtClean="0"/>
              <a:t>Confer with 9 – 12 individual students each day</a:t>
            </a:r>
          </a:p>
          <a:p>
            <a:pPr lvl="1" eaLnBrk="1" hangingPunct="1">
              <a:lnSpc>
                <a:spcPct val="90000"/>
              </a:lnSpc>
              <a:buFontTx/>
              <a:buNone/>
            </a:pPr>
            <a:endParaRPr lang="en-US" sz="2000" smtClean="0"/>
          </a:p>
          <a:p>
            <a:pPr lvl="1" eaLnBrk="1" hangingPunct="1">
              <a:lnSpc>
                <a:spcPct val="90000"/>
              </a:lnSpc>
            </a:pPr>
            <a:r>
              <a:rPr lang="en-US" sz="2000" smtClean="0"/>
              <a:t>Hold all students accountable for eyes-on-text</a:t>
            </a:r>
          </a:p>
          <a:p>
            <a:pPr lvl="1" eaLnBrk="1" hangingPunct="1">
              <a:lnSpc>
                <a:spcPct val="90000"/>
              </a:lnSpc>
            </a:pPr>
            <a:endParaRPr lang="en-US" sz="2000" smtClean="0"/>
          </a:p>
        </p:txBody>
      </p:sp>
      <p:sp>
        <p:nvSpPr>
          <p:cNvPr id="24580" name="Rectangle 4"/>
          <p:cNvSpPr>
            <a:spLocks noGrp="1" noChangeArrowheads="1"/>
          </p:cNvSpPr>
          <p:nvPr>
            <p:ph sz="half" idx="2"/>
          </p:nvPr>
        </p:nvSpPr>
        <p:spPr>
          <a:xfrm>
            <a:off x="4953000" y="1371600"/>
            <a:ext cx="3927475" cy="4724400"/>
          </a:xfrm>
        </p:spPr>
        <p:txBody>
          <a:bodyPr/>
          <a:lstStyle/>
          <a:p>
            <a:pPr eaLnBrk="1" hangingPunct="1">
              <a:lnSpc>
                <a:spcPct val="90000"/>
              </a:lnSpc>
            </a:pPr>
            <a:r>
              <a:rPr lang="en-US" sz="2400" smtClean="0"/>
              <a:t>For Students…</a:t>
            </a:r>
          </a:p>
          <a:p>
            <a:pPr eaLnBrk="1" hangingPunct="1">
              <a:lnSpc>
                <a:spcPct val="90000"/>
              </a:lnSpc>
              <a:buFontTx/>
              <a:buNone/>
            </a:pPr>
            <a:r>
              <a:rPr lang="en-US" sz="2000" smtClean="0"/>
              <a:t>	</a:t>
            </a:r>
            <a:endParaRPr lang="en-US" sz="1600" smtClean="0"/>
          </a:p>
          <a:p>
            <a:pPr lvl="1" eaLnBrk="1" hangingPunct="1">
              <a:lnSpc>
                <a:spcPct val="90000"/>
              </a:lnSpc>
            </a:pPr>
            <a:r>
              <a:rPr lang="en-US" sz="2000" smtClean="0"/>
              <a:t>Engaged in the act of reading and writing for extended amounts of time  </a:t>
            </a:r>
          </a:p>
          <a:p>
            <a:pPr lvl="1" eaLnBrk="1" hangingPunct="1">
              <a:lnSpc>
                <a:spcPct val="90000"/>
              </a:lnSpc>
              <a:buFontTx/>
              <a:buNone/>
            </a:pPr>
            <a:endParaRPr lang="en-US" sz="2000" smtClean="0"/>
          </a:p>
          <a:p>
            <a:pPr lvl="1" eaLnBrk="1" hangingPunct="1">
              <a:lnSpc>
                <a:spcPct val="90000"/>
              </a:lnSpc>
            </a:pPr>
            <a:r>
              <a:rPr lang="en-US" sz="2000" smtClean="0"/>
              <a:t>Receive focused instruction on building and maintaining independence</a:t>
            </a:r>
          </a:p>
          <a:p>
            <a:pPr lvl="1" eaLnBrk="1" hangingPunct="1">
              <a:lnSpc>
                <a:spcPct val="90000"/>
              </a:lnSpc>
              <a:buFontTx/>
              <a:buNone/>
            </a:pPr>
            <a:endParaRPr lang="en-US" sz="2000" smtClean="0"/>
          </a:p>
          <a:p>
            <a:pPr lvl="1" eaLnBrk="1" hangingPunct="1">
              <a:lnSpc>
                <a:spcPct val="90000"/>
              </a:lnSpc>
            </a:pPr>
            <a:r>
              <a:rPr lang="en-US" sz="2000" smtClean="0"/>
              <a:t>Receive tailored instruction through whole group, small group, and/or individual conferring, by their skilled classroom teacher, each day</a:t>
            </a:r>
          </a:p>
        </p:txBody>
      </p:sp>
      <p:sp>
        <p:nvSpPr>
          <p:cNvPr id="24581" name="Text Box 5"/>
          <p:cNvSpPr txBox="1">
            <a:spLocks noChangeArrowheads="1"/>
          </p:cNvSpPr>
          <p:nvPr/>
        </p:nvSpPr>
        <p:spPr bwMode="auto">
          <a:xfrm>
            <a:off x="914400" y="4343400"/>
            <a:ext cx="7315200" cy="366713"/>
          </a:xfrm>
          <a:prstGeom prst="rect">
            <a:avLst/>
          </a:prstGeom>
          <a:noFill/>
          <a:ln w="9525">
            <a:noFill/>
            <a:miter lim="800000"/>
            <a:headEnd/>
            <a:tailEnd/>
          </a:ln>
        </p:spPr>
        <p:txBody>
          <a:bodyPr>
            <a:spAutoFit/>
          </a:bodyPr>
          <a:lstStyle/>
          <a:p>
            <a:endParaRPr lang="en-US" sz="180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8338"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US" sz="4000" smtClean="0"/>
              <a:t>If you encounter problems… ask yourself these questions:</a:t>
            </a:r>
          </a:p>
        </p:txBody>
      </p:sp>
      <p:sp>
        <p:nvSpPr>
          <p:cNvPr id="398339" name="Rectangle 3"/>
          <p:cNvSpPr>
            <a:spLocks noGrp="1" noChangeArrowheads="1"/>
          </p:cNvSpPr>
          <p:nvPr>
            <p:ph idx="1"/>
          </p:nvPr>
        </p:nvSpPr>
        <p:spPr/>
        <p:txBody>
          <a:bodyPr/>
          <a:lstStyle/>
          <a:p>
            <a:pPr eaLnBrk="1" hangingPunct="1"/>
            <a:r>
              <a:rPr lang="en-US" sz="2400" smtClean="0"/>
              <a:t>Did I allow enough time for training muscle memory?</a:t>
            </a:r>
          </a:p>
          <a:p>
            <a:pPr eaLnBrk="1" hangingPunct="1"/>
            <a:r>
              <a:rPr lang="en-US" sz="2400" smtClean="0"/>
              <a:t>Have I reviewed the I-charts?</a:t>
            </a:r>
          </a:p>
          <a:p>
            <a:pPr eaLnBrk="1" hangingPunct="1"/>
            <a:r>
              <a:rPr lang="en-US" sz="2400" smtClean="0"/>
              <a:t>Am I staying out of the way and allowing the children to work independently?</a:t>
            </a:r>
          </a:p>
          <a:p>
            <a:pPr eaLnBrk="1" hangingPunct="1"/>
            <a:r>
              <a:rPr lang="en-US" sz="2400" smtClean="0"/>
              <a:t>Am I allowing choice?</a:t>
            </a:r>
          </a:p>
          <a:p>
            <a:pPr eaLnBrk="1" hangingPunct="1"/>
            <a:r>
              <a:rPr lang="en-US" sz="2400" smtClean="0"/>
              <a:t>Are some children allowed to share each day?</a:t>
            </a:r>
          </a:p>
          <a:p>
            <a:pPr eaLnBrk="1" hangingPunct="1"/>
            <a:r>
              <a:rPr lang="en-US" sz="2400" smtClean="0"/>
              <a:t>Have I had behaviors modeled correctly and </a:t>
            </a:r>
          </a:p>
          <a:p>
            <a:pPr eaLnBrk="1" hangingPunct="1">
              <a:buFontTx/>
              <a:buNone/>
            </a:pPr>
            <a:r>
              <a:rPr lang="en-US" sz="2400" smtClean="0"/>
              <a:t>     incorrectly?</a:t>
            </a:r>
          </a:p>
          <a:p>
            <a:pPr eaLnBrk="1" hangingPunct="1"/>
            <a:r>
              <a:rPr lang="en-US" sz="2400" smtClean="0"/>
              <a:t>Who can I collaborate with for support?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98338">
                                            <p:txEl>
                                              <p:charRg st="4294967295" end="4294967295"/>
                                            </p:txEl>
                                          </p:spTgt>
                                        </p:tgtEl>
                                        <p:attrNameLst>
                                          <p:attrName>style.visibility</p:attrName>
                                        </p:attrNameLst>
                                      </p:cBhvr>
                                      <p:to>
                                        <p:strVal val="visible"/>
                                      </p:to>
                                    </p:set>
                                    <p:animEffect transition="in" filter="fade">
                                      <p:cBhvr>
                                        <p:cTn id="7" dur="2000"/>
                                        <p:tgtEl>
                                          <p:spTgt spid="398338">
                                            <p:txEl>
                                              <p:charRg st="4294967295" end="4294967295"/>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98339">
                                            <p:txEl>
                                              <p:pRg st="0" end="0"/>
                                            </p:txEl>
                                          </p:spTgt>
                                        </p:tgtEl>
                                        <p:attrNameLst>
                                          <p:attrName>style.visibility</p:attrName>
                                        </p:attrNameLst>
                                      </p:cBhvr>
                                      <p:to>
                                        <p:strVal val="visible"/>
                                      </p:to>
                                    </p:set>
                                    <p:animEffect transition="in" filter="wipe(left)">
                                      <p:cBhvr>
                                        <p:cTn id="12" dur="3000"/>
                                        <p:tgtEl>
                                          <p:spTgt spid="39833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98339">
                                            <p:txEl>
                                              <p:pRg st="1" end="1"/>
                                            </p:txEl>
                                          </p:spTgt>
                                        </p:tgtEl>
                                        <p:attrNameLst>
                                          <p:attrName>style.visibility</p:attrName>
                                        </p:attrNameLst>
                                      </p:cBhvr>
                                      <p:to>
                                        <p:strVal val="visible"/>
                                      </p:to>
                                    </p:set>
                                    <p:animEffect transition="in" filter="wipe(left)">
                                      <p:cBhvr>
                                        <p:cTn id="17" dur="3000"/>
                                        <p:tgtEl>
                                          <p:spTgt spid="39833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98339">
                                            <p:txEl>
                                              <p:pRg st="2" end="2"/>
                                            </p:txEl>
                                          </p:spTgt>
                                        </p:tgtEl>
                                        <p:attrNameLst>
                                          <p:attrName>style.visibility</p:attrName>
                                        </p:attrNameLst>
                                      </p:cBhvr>
                                      <p:to>
                                        <p:strVal val="visible"/>
                                      </p:to>
                                    </p:set>
                                    <p:animEffect transition="in" filter="wipe(left)">
                                      <p:cBhvr>
                                        <p:cTn id="22" dur="3000"/>
                                        <p:tgtEl>
                                          <p:spTgt spid="398339">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98339">
                                            <p:txEl>
                                              <p:pRg st="3" end="3"/>
                                            </p:txEl>
                                          </p:spTgt>
                                        </p:tgtEl>
                                        <p:attrNameLst>
                                          <p:attrName>style.visibility</p:attrName>
                                        </p:attrNameLst>
                                      </p:cBhvr>
                                      <p:to>
                                        <p:strVal val="visible"/>
                                      </p:to>
                                    </p:set>
                                    <p:animEffect transition="in" filter="wipe(left)">
                                      <p:cBhvr>
                                        <p:cTn id="27" dur="3000"/>
                                        <p:tgtEl>
                                          <p:spTgt spid="398339">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98339">
                                            <p:txEl>
                                              <p:pRg st="4" end="4"/>
                                            </p:txEl>
                                          </p:spTgt>
                                        </p:tgtEl>
                                        <p:attrNameLst>
                                          <p:attrName>style.visibility</p:attrName>
                                        </p:attrNameLst>
                                      </p:cBhvr>
                                      <p:to>
                                        <p:strVal val="visible"/>
                                      </p:to>
                                    </p:set>
                                    <p:animEffect transition="in" filter="wipe(left)">
                                      <p:cBhvr>
                                        <p:cTn id="32" dur="3000"/>
                                        <p:tgtEl>
                                          <p:spTgt spid="398339">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98339">
                                            <p:txEl>
                                              <p:pRg st="5" end="5"/>
                                            </p:txEl>
                                          </p:spTgt>
                                        </p:tgtEl>
                                        <p:attrNameLst>
                                          <p:attrName>style.visibility</p:attrName>
                                        </p:attrNameLst>
                                      </p:cBhvr>
                                      <p:to>
                                        <p:strVal val="visible"/>
                                      </p:to>
                                    </p:set>
                                    <p:animEffect transition="in" filter="wipe(left)">
                                      <p:cBhvr>
                                        <p:cTn id="37" dur="3000"/>
                                        <p:tgtEl>
                                          <p:spTgt spid="398339">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98339">
                                            <p:txEl>
                                              <p:pRg st="6" end="6"/>
                                            </p:txEl>
                                          </p:spTgt>
                                        </p:tgtEl>
                                        <p:attrNameLst>
                                          <p:attrName>style.visibility</p:attrName>
                                        </p:attrNameLst>
                                      </p:cBhvr>
                                      <p:to>
                                        <p:strVal val="visible"/>
                                      </p:to>
                                    </p:set>
                                    <p:animEffect transition="in" filter="wipe(left)">
                                      <p:cBhvr>
                                        <p:cTn id="42" dur="3000"/>
                                        <p:tgtEl>
                                          <p:spTgt spid="398339">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98339">
                                            <p:txEl>
                                              <p:pRg st="7" end="7"/>
                                            </p:txEl>
                                          </p:spTgt>
                                        </p:tgtEl>
                                        <p:attrNameLst>
                                          <p:attrName>style.visibility</p:attrName>
                                        </p:attrNameLst>
                                      </p:cBhvr>
                                      <p:to>
                                        <p:strVal val="visible"/>
                                      </p:to>
                                    </p:set>
                                    <p:animEffect transition="in" filter="wipe(left)">
                                      <p:cBhvr>
                                        <p:cTn id="47" dur="5000"/>
                                        <p:tgtEl>
                                          <p:spTgt spid="39833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8338" grpId="0"/>
      <p:bldP spid="39833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28600" y="304800"/>
            <a:ext cx="8686800" cy="2362200"/>
          </a:xfrm>
        </p:spPr>
        <p:txBody>
          <a:bodyPr/>
          <a:lstStyle/>
          <a:p>
            <a:pPr eaLnBrk="1" hangingPunct="1"/>
            <a:r>
              <a:rPr lang="en-US" sz="2800" smtClean="0"/>
              <a:t>Since 1946, research shows that kids need to….</a:t>
            </a:r>
            <a:br>
              <a:rPr lang="en-US" sz="2800" smtClean="0"/>
            </a:br>
            <a:r>
              <a:rPr lang="en-US" sz="2800" smtClean="0"/>
              <a:t/>
            </a:r>
            <a:br>
              <a:rPr lang="en-US" sz="2800" smtClean="0"/>
            </a:br>
            <a:r>
              <a:rPr lang="en-US" sz="2800" smtClean="0"/>
              <a:t>* read to be better readers </a:t>
            </a:r>
            <a:br>
              <a:rPr lang="en-US" sz="2800" smtClean="0"/>
            </a:br>
            <a:r>
              <a:rPr lang="en-US" sz="2800" smtClean="0"/>
              <a:t>* write to be better writers</a:t>
            </a:r>
          </a:p>
        </p:txBody>
      </p:sp>
      <p:sp>
        <p:nvSpPr>
          <p:cNvPr id="25603" name="Rectangle 3"/>
          <p:cNvSpPr>
            <a:spLocks noGrp="1" noChangeArrowheads="1"/>
          </p:cNvSpPr>
          <p:nvPr>
            <p:ph idx="1"/>
          </p:nvPr>
        </p:nvSpPr>
        <p:spPr>
          <a:xfrm>
            <a:off x="533400" y="2819400"/>
            <a:ext cx="8077200" cy="3276600"/>
          </a:xfrm>
        </p:spPr>
        <p:txBody>
          <a:bodyPr/>
          <a:lstStyle/>
          <a:p>
            <a:pPr eaLnBrk="1" hangingPunct="1">
              <a:lnSpc>
                <a:spcPct val="90000"/>
              </a:lnSpc>
            </a:pPr>
            <a:r>
              <a:rPr lang="en-US" sz="2400" smtClean="0"/>
              <a:t>Reggie Routman and Richard Allington show that we are use to teaching 80% of the time and practice 20% of the time….</a:t>
            </a:r>
          </a:p>
          <a:p>
            <a:pPr eaLnBrk="1" hangingPunct="1">
              <a:lnSpc>
                <a:spcPct val="90000"/>
              </a:lnSpc>
              <a:buFont typeface="Wingdings" pitchFamily="2" charset="2"/>
              <a:buNone/>
            </a:pPr>
            <a:endParaRPr lang="en-US" sz="2400" smtClean="0"/>
          </a:p>
          <a:p>
            <a:pPr eaLnBrk="1" hangingPunct="1">
              <a:lnSpc>
                <a:spcPct val="90000"/>
              </a:lnSpc>
            </a:pPr>
            <a:r>
              <a:rPr lang="en-US" sz="2400" smtClean="0"/>
              <a:t>Now we know it needs to be us teaching 20% of the time and students practicing 80% of the time.  It is the same as sports, you have to physically practice to get better!</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z="5700" smtClean="0"/>
              <a:t>The Daily Five is….</a:t>
            </a:r>
          </a:p>
        </p:txBody>
      </p:sp>
      <p:sp>
        <p:nvSpPr>
          <p:cNvPr id="26627" name="Rectangle 3"/>
          <p:cNvSpPr>
            <a:spLocks noGrp="1" noChangeArrowheads="1"/>
          </p:cNvSpPr>
          <p:nvPr>
            <p:ph idx="1"/>
          </p:nvPr>
        </p:nvSpPr>
        <p:spPr/>
        <p:txBody>
          <a:bodyPr/>
          <a:lstStyle/>
          <a:p>
            <a:pPr marL="571500" indent="-571500" algn="ctr" eaLnBrk="1" hangingPunct="1">
              <a:buFont typeface="Wingdings" pitchFamily="2" charset="2"/>
              <a:buAutoNum type="arabicParenR"/>
            </a:pPr>
            <a:r>
              <a:rPr lang="en-US" b="1" smtClean="0"/>
              <a:t>Tasks</a:t>
            </a:r>
          </a:p>
          <a:p>
            <a:pPr marL="571500" indent="-571500" algn="ctr" eaLnBrk="1" hangingPunct="1"/>
            <a:r>
              <a:rPr lang="en-US" sz="2800" smtClean="0"/>
              <a:t>5 tasks </a:t>
            </a:r>
          </a:p>
          <a:p>
            <a:pPr marL="571500" indent="-571500" algn="ctr" eaLnBrk="1" hangingPunct="1">
              <a:buFontTx/>
              <a:buAutoNum type="arabicParenR" startAt="2"/>
            </a:pPr>
            <a:r>
              <a:rPr lang="en-US" b="1" smtClean="0"/>
              <a:t>System</a:t>
            </a:r>
          </a:p>
          <a:p>
            <a:pPr marL="571500" indent="-571500" algn="ctr" eaLnBrk="1" hangingPunct="1"/>
            <a:r>
              <a:rPr lang="en-US" sz="2800" smtClean="0"/>
              <a:t>Teaching all students independence</a:t>
            </a:r>
          </a:p>
          <a:p>
            <a:pPr marL="571500" indent="-571500" algn="ctr" eaLnBrk="1" hangingPunct="1">
              <a:buFontTx/>
              <a:buAutoNum type="arabicParenR" startAt="3"/>
            </a:pPr>
            <a:r>
              <a:rPr lang="en-US" b="1" smtClean="0"/>
              <a:t>Structure</a:t>
            </a:r>
          </a:p>
          <a:p>
            <a:pPr marL="571500" indent="-571500" algn="ctr" eaLnBrk="1" hangingPunct="1"/>
            <a:r>
              <a:rPr lang="en-US" sz="2800" smtClean="0"/>
              <a:t>Providing consistency</a:t>
            </a:r>
          </a:p>
          <a:p>
            <a:pPr marL="571500" indent="-571500" algn="ctr" eaLnBrk="1" hangingPunct="1">
              <a:buFont typeface="Wingdings" pitchFamily="2" charset="2"/>
              <a:buNone/>
            </a:pPr>
            <a:endParaRPr lang="en-US" sz="280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609600" y="2362200"/>
            <a:ext cx="8001000" cy="885825"/>
          </a:xfrm>
          <a:prstGeom prst="rect">
            <a:avLst/>
          </a:prstGeom>
          <a:noFill/>
          <a:ln w="9525">
            <a:noFill/>
            <a:miter lim="800000"/>
            <a:headEnd/>
            <a:tailEnd/>
          </a:ln>
        </p:spPr>
        <p:txBody>
          <a:bodyPr>
            <a:spAutoFit/>
          </a:bodyPr>
          <a:lstStyle/>
          <a:p>
            <a:pPr algn="ctr">
              <a:spcBef>
                <a:spcPct val="50000"/>
              </a:spcBef>
            </a:pPr>
            <a:r>
              <a:rPr lang="en-US" sz="2600">
                <a:latin typeface="Century Gothic" pitchFamily="34" charset="0"/>
              </a:rPr>
              <a:t>The Daily Five does </a:t>
            </a:r>
            <a:r>
              <a:rPr lang="en-US" sz="2600" b="1">
                <a:latin typeface="Century Gothic" pitchFamily="34" charset="0"/>
              </a:rPr>
              <a:t>NOT </a:t>
            </a:r>
            <a:r>
              <a:rPr lang="en-US" sz="2600">
                <a:latin typeface="Century Gothic" pitchFamily="34" charset="0"/>
              </a:rPr>
              <a:t>hold content, </a:t>
            </a:r>
            <a:r>
              <a:rPr lang="en-US" sz="2600" b="1" u="sng">
                <a:latin typeface="Century Gothic" pitchFamily="34" charset="0"/>
              </a:rPr>
              <a:t>it is a structure</a:t>
            </a:r>
            <a:r>
              <a:rPr lang="en-US" sz="2600">
                <a:latin typeface="Century Gothic" pitchFamily="34" charset="0"/>
              </a:rPr>
              <a:t>.  Content comes from your curriculum.  </a:t>
            </a:r>
          </a:p>
        </p:txBody>
      </p:sp>
      <p:sp>
        <p:nvSpPr>
          <p:cNvPr id="27651" name="Text Box 3"/>
          <p:cNvSpPr txBox="1">
            <a:spLocks noChangeArrowheads="1"/>
          </p:cNvSpPr>
          <p:nvPr/>
        </p:nvSpPr>
        <p:spPr bwMode="auto">
          <a:xfrm>
            <a:off x="2438400" y="3581400"/>
            <a:ext cx="4953000" cy="779463"/>
          </a:xfrm>
          <a:prstGeom prst="rect">
            <a:avLst/>
          </a:prstGeom>
          <a:noFill/>
          <a:ln w="9525">
            <a:noFill/>
            <a:miter lim="800000"/>
            <a:headEnd/>
            <a:tailEnd/>
          </a:ln>
        </p:spPr>
        <p:txBody>
          <a:bodyPr>
            <a:spAutoFit/>
          </a:bodyPr>
          <a:lstStyle/>
          <a:p>
            <a:pPr algn="ctr">
              <a:spcBef>
                <a:spcPct val="50000"/>
              </a:spcBef>
              <a:buFontTx/>
              <a:buChar char="•"/>
            </a:pPr>
            <a:r>
              <a:rPr lang="en-US" sz="1800">
                <a:latin typeface="Century Gothic" pitchFamily="34" charset="0"/>
              </a:rPr>
              <a:t>Work on writing = structured time to write</a:t>
            </a:r>
          </a:p>
          <a:p>
            <a:pPr algn="ctr">
              <a:spcBef>
                <a:spcPct val="50000"/>
              </a:spcBef>
              <a:buFontTx/>
              <a:buChar char="•"/>
            </a:pPr>
            <a:r>
              <a:rPr lang="en-US" sz="1800">
                <a:latin typeface="Century Gothic" pitchFamily="34" charset="0"/>
              </a:rPr>
              <a:t>Read to self = structured time to read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solidFill>
                  <a:srgbClr val="00FF00"/>
                </a:solidFill>
              </a:rPr>
              <a:t>What does it look </a:t>
            </a:r>
            <a:r>
              <a:rPr lang="en-US" sz="4000" smtClean="0">
                <a:solidFill>
                  <a:srgbClr val="00FF00"/>
                </a:solidFill>
              </a:rPr>
              <a:t>like</a:t>
            </a:r>
            <a:r>
              <a:rPr lang="en-US" smtClean="0">
                <a:solidFill>
                  <a:srgbClr val="00FF00"/>
                </a:solidFill>
              </a:rPr>
              <a:t>?</a:t>
            </a:r>
          </a:p>
        </p:txBody>
      </p:sp>
      <p:sp>
        <p:nvSpPr>
          <p:cNvPr id="28675" name="Rectangle 3"/>
          <p:cNvSpPr>
            <a:spLocks noGrp="1" noChangeArrowheads="1"/>
          </p:cNvSpPr>
          <p:nvPr>
            <p:ph idx="1"/>
          </p:nvPr>
        </p:nvSpPr>
        <p:spPr/>
        <p:txBody>
          <a:bodyPr/>
          <a:lstStyle/>
          <a:p>
            <a:pPr algn="ctr" eaLnBrk="1" hangingPunct="1"/>
            <a:r>
              <a:rPr lang="en-US" smtClean="0"/>
              <a:t>BRIEF whole group instruction</a:t>
            </a:r>
          </a:p>
          <a:p>
            <a:pPr algn="ctr" eaLnBrk="1" hangingPunct="1"/>
            <a:r>
              <a:rPr lang="en-US" smtClean="0"/>
              <a:t>One round of Daily 5</a:t>
            </a:r>
          </a:p>
          <a:p>
            <a:pPr algn="ctr" eaLnBrk="1" hangingPunct="1"/>
            <a:r>
              <a:rPr lang="en-US" smtClean="0"/>
              <a:t>BRIEF whole group instruction</a:t>
            </a:r>
          </a:p>
          <a:p>
            <a:pPr algn="ctr" eaLnBrk="1" hangingPunct="1"/>
            <a:r>
              <a:rPr lang="en-US" smtClean="0"/>
              <a:t>2</a:t>
            </a:r>
            <a:r>
              <a:rPr lang="en-US" baseline="30000" smtClean="0"/>
              <a:t>nd</a:t>
            </a:r>
            <a:r>
              <a:rPr lang="en-US" smtClean="0"/>
              <a:t> round of Daily 5</a:t>
            </a:r>
          </a:p>
          <a:p>
            <a:pPr algn="ctr" eaLnBrk="1" hangingPunct="1"/>
            <a:r>
              <a:rPr lang="en-US" smtClean="0"/>
              <a:t>BRIEF whole group instruction</a:t>
            </a:r>
          </a:p>
          <a:p>
            <a:pPr algn="ctr" eaLnBrk="1" hangingPunct="1"/>
            <a:r>
              <a:rPr lang="en-US" smtClean="0"/>
              <a:t>3</a:t>
            </a:r>
            <a:r>
              <a:rPr lang="en-US" baseline="30000" smtClean="0"/>
              <a:t>rd</a:t>
            </a:r>
            <a:r>
              <a:rPr lang="en-US" smtClean="0"/>
              <a:t> round of Daily 5</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066800" y="381000"/>
            <a:ext cx="6489700" cy="5867400"/>
          </a:xfrm>
        </p:spPr>
        <p:txBody>
          <a:bodyPr/>
          <a:lstStyle/>
          <a:p>
            <a:pPr eaLnBrk="1" hangingPunct="1">
              <a:buFontTx/>
              <a:buChar char="•"/>
            </a:pPr>
            <a:r>
              <a:rPr lang="en-US" sz="2000" smtClean="0"/>
              <a:t> </a:t>
            </a:r>
            <a:r>
              <a:rPr lang="en-US" sz="3200" smtClean="0"/>
              <a:t>Brain research from Michael Grinder shows that a child’s age is equal to how many minutes of direct instruction they can stick within the upper cortex of their brain.  After that time, thinking shifts to the lower cortex (which controls eating, sleeping, breathing).  </a:t>
            </a:r>
            <a:br>
              <a:rPr lang="en-US" sz="3200" smtClean="0"/>
            </a:br>
            <a:r>
              <a:rPr lang="en-US" sz="3200" smtClean="0"/>
              <a:t/>
            </a:r>
            <a:br>
              <a:rPr lang="en-US" sz="3200" smtClean="0"/>
            </a:br>
            <a:r>
              <a:rPr lang="en-US" sz="3200" smtClean="0"/>
              <a:t>     This is why direct instruction lessons are BRIEF!!</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Notebook">
  <a:themeElements>
    <a:clrScheme name="Notebook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Notebook">
      <a:majorFont>
        <a:latin typeface="Freestyle Script"/>
        <a:ea typeface=""/>
        <a:cs typeface=""/>
      </a:majorFont>
      <a:minorFont>
        <a:latin typeface="Freestyle Scrip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otebook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Notebook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Notebook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Notebook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Noteboo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Noteboo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Noteboo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Childrens drawings on blue design template</Template>
  <TotalTime>722</TotalTime>
  <Words>3295</Words>
  <Application>Microsoft Office PowerPoint</Application>
  <PresentationFormat>On-screen Show (4:3)</PresentationFormat>
  <Paragraphs>381</Paragraphs>
  <Slides>40</Slides>
  <Notes>38</Notes>
  <HiddenSlides>0</HiddenSlides>
  <MMClips>0</MMClips>
  <ScaleCrop>false</ScaleCrop>
  <HeadingPairs>
    <vt:vector size="4" baseType="variant">
      <vt:variant>
        <vt:lpstr>Theme</vt:lpstr>
      </vt:variant>
      <vt:variant>
        <vt:i4>5</vt:i4>
      </vt:variant>
      <vt:variant>
        <vt:lpstr>Slide Titles</vt:lpstr>
      </vt:variant>
      <vt:variant>
        <vt:i4>40</vt:i4>
      </vt:variant>
    </vt:vector>
  </HeadingPairs>
  <TitlesOfParts>
    <vt:vector size="45" baseType="lpstr">
      <vt:lpstr>Notebook</vt:lpstr>
      <vt:lpstr>4_Office Theme</vt:lpstr>
      <vt:lpstr>5_Office Theme</vt:lpstr>
      <vt:lpstr>6_Office Theme</vt:lpstr>
      <vt:lpstr>7_Office Theme</vt:lpstr>
      <vt:lpstr>The Daily Five: Developing Independent Readers and Writers</vt:lpstr>
      <vt:lpstr>Would you like to successfully…</vt:lpstr>
      <vt:lpstr>Slide 3</vt:lpstr>
      <vt:lpstr>What sets The Daily Five Apart?</vt:lpstr>
      <vt:lpstr>Since 1946, research shows that kids need to….  * read to be better readers  * write to be better writers</vt:lpstr>
      <vt:lpstr>The Daily Five is….</vt:lpstr>
      <vt:lpstr>Slide 7</vt:lpstr>
      <vt:lpstr>What does it look like?</vt:lpstr>
      <vt:lpstr> Brain research from Michael Grinder shows that a child’s age is equal to how many minutes of direct instruction they can stick within the upper cortex of their brain.  After that time, thinking shifts to the lower cortex (which controls eating, sleeping, breathing).         This is why direct instruction lessons are BRIEF!!</vt:lpstr>
      <vt:lpstr>Why is it called The Daily Five? There isn’t time for five rounds!</vt:lpstr>
      <vt:lpstr>Slide 11</vt:lpstr>
      <vt:lpstr>Trusting Students</vt:lpstr>
      <vt:lpstr>Providing Choice</vt:lpstr>
      <vt:lpstr>Nurturing Community</vt:lpstr>
      <vt:lpstr>Creating a Sense of Urgency</vt:lpstr>
      <vt:lpstr>Building Stamina</vt:lpstr>
      <vt:lpstr>Stay Out of the Way</vt:lpstr>
      <vt:lpstr>10 Steps to Teaching and  Learning Independence</vt:lpstr>
      <vt:lpstr>10 Steps to Teaching and  Learning Independence</vt:lpstr>
      <vt:lpstr>10 Steps to Teaching and  Learning Independence</vt:lpstr>
      <vt:lpstr>P. 28 – Although the foundations of D5 create a strong base for student independence, there are also key materials, routines, and concepts we introduce to children in the first days of school that are crucial to the success of the program:</vt:lpstr>
      <vt:lpstr>1. Establish a Gathering Place</vt:lpstr>
      <vt:lpstr>2. Good-Fit Books</vt:lpstr>
      <vt:lpstr>I PICK</vt:lpstr>
      <vt:lpstr>Setting Up the Book Boxes</vt:lpstr>
      <vt:lpstr>3. Anchor Charts</vt:lpstr>
      <vt:lpstr>4. Short Intervals of Repeated Practice</vt:lpstr>
      <vt:lpstr>6. Correct Model/Incorrect Model</vt:lpstr>
      <vt:lpstr>5. Signals and Check-in</vt:lpstr>
      <vt:lpstr>Slide 30</vt:lpstr>
      <vt:lpstr>5 Tasks of The Daily Five</vt:lpstr>
      <vt:lpstr>Read to Self</vt:lpstr>
      <vt:lpstr>Work on Writing</vt:lpstr>
      <vt:lpstr>Choice</vt:lpstr>
      <vt:lpstr>Read to Someone</vt:lpstr>
      <vt:lpstr>Listen to Reading</vt:lpstr>
      <vt:lpstr>Slide 37</vt:lpstr>
      <vt:lpstr>Slide 38</vt:lpstr>
      <vt:lpstr>Daily 5 With a Sub</vt:lpstr>
      <vt:lpstr>If you encounter problems… ask yourself these questions:</vt:lpstr>
    </vt:vector>
  </TitlesOfParts>
  <Company>Burlington Community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Allison</dc:creator>
  <cp:lastModifiedBy>xpuser</cp:lastModifiedBy>
  <cp:revision>62</cp:revision>
  <dcterms:created xsi:type="dcterms:W3CDTF">2009-06-18T04:21:08Z</dcterms:created>
  <dcterms:modified xsi:type="dcterms:W3CDTF">2010-11-19T13:02:37Z</dcterms:modified>
</cp:coreProperties>
</file>